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5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6858000" cx="12192000"/>
  <p:notesSz cx="6858000" cy="9144000"/>
  <p:embeddedFontLst>
    <p:embeddedFont>
      <p:font typeface="Roboto"/>
      <p:regular r:id="rId25"/>
      <p:bold r:id="rId26"/>
      <p:italic r:id="rId27"/>
      <p:boldItalic r:id="rId28"/>
    </p:embeddedFont>
    <p:embeddedFont>
      <p:font typeface="Gill Sans"/>
      <p:regular r:id="rId29"/>
      <p:bold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1" roundtripDataSignature="AMtx7miqpTtKRJoKGkmavPP8JmutDzubz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font" Target="fonts/Roboto-bold.fntdata"/><Relationship Id="rId25" Type="http://schemas.openxmlformats.org/officeDocument/2006/relationships/font" Target="fonts/Roboto-regular.fntdata"/><Relationship Id="rId28" Type="http://schemas.openxmlformats.org/officeDocument/2006/relationships/font" Target="fonts/Roboto-boldItalic.fntdata"/><Relationship Id="rId27" Type="http://schemas.openxmlformats.org/officeDocument/2006/relationships/font" Target="fonts/Roboto-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GillSans-regular.fntdata"/><Relationship Id="rId7" Type="http://schemas.openxmlformats.org/officeDocument/2006/relationships/slide" Target="slides/slide2.xml"/><Relationship Id="rId8" Type="http://schemas.openxmlformats.org/officeDocument/2006/relationships/slide" Target="slides/slide3.xml"/><Relationship Id="rId31" Type="http://customschemas.google.com/relationships/presentationmetadata" Target="metadata"/><Relationship Id="rId30" Type="http://schemas.openxmlformats.org/officeDocument/2006/relationships/font" Target="fonts/GillSans-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 name="Google Shape;111;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2" name="Google Shape;112;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 name="Google Shape;125;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04800" lvl="1" marL="914400" rtl="0" algn="l">
              <a:lnSpc>
                <a:spcPct val="115000"/>
              </a:lnSpc>
              <a:spcBef>
                <a:spcPts val="0"/>
              </a:spcBef>
              <a:spcAft>
                <a:spcPts val="0"/>
              </a:spcAft>
              <a:buClr>
                <a:srgbClr val="0D0D0D"/>
              </a:buClr>
              <a:buSzPts val="1200"/>
              <a:buFont typeface="Roboto"/>
              <a:buAutoNum type="alphaLcPeriod"/>
            </a:pPr>
            <a:r>
              <a:rPr lang="en-US">
                <a:solidFill>
                  <a:srgbClr val="0D0D0D"/>
                </a:solidFill>
                <a:latin typeface="Roboto"/>
                <a:ea typeface="Roboto"/>
                <a:cs typeface="Roboto"/>
                <a:sym typeface="Roboto"/>
              </a:rPr>
              <a:t>We’re going to think of how best to introduce the family bank by listing everyone, their anticipated level of support, and their potential concerns. From there we’ll make clusters based on family members who feel similarly and then we’ll design communications to meet them where they are at. Then we’ll make a plan of how to introduce the family bank, and make a longer term plan for keeping your family updated and engaged with the bank</a:t>
            </a:r>
            <a:endParaRPr/>
          </a:p>
        </p:txBody>
      </p:sp>
      <p:sp>
        <p:nvSpPr>
          <p:cNvPr id="126" name="Google Shape;126;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 name="Google Shape;134;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rPr lang="en-US"/>
              <a:t>Here’s two general questions that you should think about to guide your strategy for communicating your plans with your family.  The more that you can anticipate your family’s reaction, the better prepared you can be to offer reassurance and help them understand your motivations</a:t>
            </a:r>
            <a:endParaRPr/>
          </a:p>
        </p:txBody>
      </p:sp>
      <p:sp>
        <p:nvSpPr>
          <p:cNvPr id="135" name="Google Shape;135;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solidFill>
                <a:srgbClr val="0D0D0D"/>
              </a:solidFill>
              <a:latin typeface="Roboto"/>
              <a:ea typeface="Roboto"/>
              <a:cs typeface="Roboto"/>
              <a:sym typeface="Roboto"/>
            </a:endParaRPr>
          </a:p>
          <a:p>
            <a:pPr indent="0" lvl="0" marL="0" rtl="0" algn="l">
              <a:lnSpc>
                <a:spcPct val="100000"/>
              </a:lnSpc>
              <a:spcBef>
                <a:spcPts val="0"/>
              </a:spcBef>
              <a:spcAft>
                <a:spcPts val="0"/>
              </a:spcAft>
              <a:buSzPts val="1400"/>
              <a:buNone/>
            </a:pPr>
            <a:r>
              <a:t/>
            </a:r>
            <a:endParaRPr>
              <a:solidFill>
                <a:srgbClr val="0D0D0D"/>
              </a:solidFill>
              <a:latin typeface="Roboto"/>
              <a:ea typeface="Roboto"/>
              <a:cs typeface="Roboto"/>
              <a:sym typeface="Roboto"/>
            </a:endParaRPr>
          </a:p>
          <a:p>
            <a:pPr indent="0" lvl="0" marL="0" rtl="0" algn="l">
              <a:lnSpc>
                <a:spcPct val="100000"/>
              </a:lnSpc>
              <a:spcBef>
                <a:spcPts val="0"/>
              </a:spcBef>
              <a:spcAft>
                <a:spcPts val="0"/>
              </a:spcAft>
              <a:buSzPts val="1400"/>
              <a:buNone/>
            </a:pPr>
            <a:r>
              <a:rPr lang="en-US">
                <a:solidFill>
                  <a:srgbClr val="0D0D0D"/>
                </a:solidFill>
                <a:latin typeface="Roboto"/>
                <a:ea typeface="Roboto"/>
                <a:cs typeface="Roboto"/>
                <a:sym typeface="Roboto"/>
              </a:rPr>
              <a:t>Where do you think each person is likely to sit when you first tell them about the bank?</a:t>
            </a:r>
            <a:endParaRPr>
              <a:solidFill>
                <a:srgbClr val="0D0D0D"/>
              </a:solidFill>
              <a:latin typeface="Roboto"/>
              <a:ea typeface="Roboto"/>
              <a:cs typeface="Roboto"/>
              <a:sym typeface="Roboto"/>
            </a:endParaRPr>
          </a:p>
          <a:p>
            <a:pPr indent="0" lvl="0" marL="0" rtl="0" algn="l">
              <a:lnSpc>
                <a:spcPct val="100000"/>
              </a:lnSpc>
              <a:spcBef>
                <a:spcPts val="0"/>
              </a:spcBef>
              <a:spcAft>
                <a:spcPts val="0"/>
              </a:spcAft>
              <a:buSzPts val="1400"/>
              <a:buNone/>
            </a:pPr>
            <a:r>
              <a:t/>
            </a:r>
            <a:endParaRPr>
              <a:solidFill>
                <a:srgbClr val="0D0D0D"/>
              </a:solidFill>
              <a:latin typeface="Roboto"/>
              <a:ea typeface="Roboto"/>
              <a:cs typeface="Roboto"/>
              <a:sym typeface="Roboto"/>
            </a:endParaRPr>
          </a:p>
          <a:p>
            <a:pPr indent="0" lvl="0" marL="0" rtl="0" algn="l">
              <a:lnSpc>
                <a:spcPct val="100000"/>
              </a:lnSpc>
              <a:spcBef>
                <a:spcPts val="0"/>
              </a:spcBef>
              <a:spcAft>
                <a:spcPts val="0"/>
              </a:spcAft>
              <a:buSzPts val="1400"/>
              <a:buNone/>
            </a:pPr>
            <a:r>
              <a:rPr lang="en-US">
                <a:solidFill>
                  <a:srgbClr val="0D0D0D"/>
                </a:solidFill>
                <a:latin typeface="Roboto"/>
                <a:ea typeface="Roboto"/>
                <a:cs typeface="Roboto"/>
                <a:sym typeface="Roboto"/>
              </a:rPr>
              <a:t>Involved meaning how active will they be in their opinion. For example, if they are positive, but not involved they aren’t initially that useful as a supporter but could be moved to being more involved</a:t>
            </a:r>
            <a:endParaRPr>
              <a:solidFill>
                <a:srgbClr val="0D0D0D"/>
              </a:solidFill>
              <a:latin typeface="Roboto"/>
              <a:ea typeface="Roboto"/>
              <a:cs typeface="Roboto"/>
              <a:sym typeface="Roboto"/>
            </a:endParaRPr>
          </a:p>
          <a:p>
            <a:pPr indent="0" lvl="0" marL="0" rtl="0" algn="l">
              <a:lnSpc>
                <a:spcPct val="100000"/>
              </a:lnSpc>
              <a:spcBef>
                <a:spcPts val="0"/>
              </a:spcBef>
              <a:spcAft>
                <a:spcPts val="0"/>
              </a:spcAft>
              <a:buSzPts val="1400"/>
              <a:buNone/>
            </a:pPr>
            <a:r>
              <a:rPr lang="en-US">
                <a:solidFill>
                  <a:srgbClr val="0D0D0D"/>
                </a:solidFill>
                <a:latin typeface="Roboto"/>
                <a:ea typeface="Roboto"/>
                <a:cs typeface="Roboto"/>
                <a:sym typeface="Roboto"/>
              </a:rPr>
              <a:t>or if they are negative and likely to be very involved, that person could quickly become a hindrance to what you’re trying to achieve</a:t>
            </a:r>
            <a:endParaRPr>
              <a:solidFill>
                <a:srgbClr val="0D0D0D"/>
              </a:solidFill>
              <a:latin typeface="Roboto"/>
              <a:ea typeface="Roboto"/>
              <a:cs typeface="Roboto"/>
              <a:sym typeface="Roboto"/>
            </a:endParaRPr>
          </a:p>
          <a:p>
            <a:pPr indent="0" lvl="0" marL="0" rtl="0" algn="l">
              <a:lnSpc>
                <a:spcPct val="100000"/>
              </a:lnSpc>
              <a:spcBef>
                <a:spcPts val="0"/>
              </a:spcBef>
              <a:spcAft>
                <a:spcPts val="0"/>
              </a:spcAft>
              <a:buSzPts val="1400"/>
              <a:buNone/>
            </a:pPr>
            <a:r>
              <a:t/>
            </a:r>
            <a:endParaRPr>
              <a:solidFill>
                <a:srgbClr val="0D0D0D"/>
              </a:solidFill>
              <a:latin typeface="Roboto"/>
              <a:ea typeface="Roboto"/>
              <a:cs typeface="Roboto"/>
              <a:sym typeface="Roboto"/>
            </a:endParaRPr>
          </a:p>
          <a:p>
            <a:pPr indent="0" lvl="0" marL="0" rtl="0" algn="l">
              <a:lnSpc>
                <a:spcPct val="100000"/>
              </a:lnSpc>
              <a:spcBef>
                <a:spcPts val="0"/>
              </a:spcBef>
              <a:spcAft>
                <a:spcPts val="0"/>
              </a:spcAft>
              <a:buSzPts val="1400"/>
              <a:buNone/>
            </a:pPr>
            <a:r>
              <a:rPr lang="en-US">
                <a:solidFill>
                  <a:srgbClr val="0D0D0D"/>
                </a:solidFill>
                <a:latin typeface="Roboto"/>
                <a:ea typeface="Roboto"/>
                <a:cs typeface="Roboto"/>
                <a:sym typeface="Roboto"/>
              </a:rPr>
              <a:t>What concerns are your family members likely to have? is someone thinking “gee, I wanted that inheritance to pay for my kid’s college” What reassurance will be needed?</a:t>
            </a:r>
            <a:endParaRPr>
              <a:solidFill>
                <a:srgbClr val="0D0D0D"/>
              </a:solidFill>
              <a:latin typeface="Roboto"/>
              <a:ea typeface="Roboto"/>
              <a:cs typeface="Roboto"/>
              <a:sym typeface="Roboto"/>
            </a:endParaRPr>
          </a:p>
          <a:p>
            <a:pPr indent="0" lvl="0" marL="0" rtl="0" algn="l">
              <a:lnSpc>
                <a:spcPct val="100000"/>
              </a:lnSpc>
              <a:spcBef>
                <a:spcPts val="0"/>
              </a:spcBef>
              <a:spcAft>
                <a:spcPts val="0"/>
              </a:spcAft>
              <a:buSzPts val="1400"/>
              <a:buNone/>
            </a:pPr>
            <a:r>
              <a:t/>
            </a:r>
            <a:endParaRPr>
              <a:solidFill>
                <a:srgbClr val="0D0D0D"/>
              </a:solidFill>
              <a:latin typeface="Roboto"/>
              <a:ea typeface="Roboto"/>
              <a:cs typeface="Roboto"/>
              <a:sym typeface="Roboto"/>
            </a:endParaRPr>
          </a:p>
          <a:p>
            <a:pPr indent="0" lvl="0" marL="0" rtl="0" algn="l">
              <a:lnSpc>
                <a:spcPct val="100000"/>
              </a:lnSpc>
              <a:spcBef>
                <a:spcPts val="0"/>
              </a:spcBef>
              <a:spcAft>
                <a:spcPts val="0"/>
              </a:spcAft>
              <a:buSzPts val="1400"/>
              <a:buNone/>
            </a:pPr>
            <a:r>
              <a:rPr lang="en-US">
                <a:solidFill>
                  <a:srgbClr val="0D0D0D"/>
                </a:solidFill>
                <a:latin typeface="Roboto"/>
                <a:ea typeface="Roboto"/>
                <a:cs typeface="Roboto"/>
                <a:sym typeface="Roboto"/>
              </a:rPr>
              <a:t>we ask this to identify leverage. Let’s say someone really cares about fairness, they could be told that the bank will be more fair than inheritance and that could motivate them to change an opinion </a:t>
            </a:r>
            <a:endParaRPr>
              <a:solidFill>
                <a:srgbClr val="0D0D0D"/>
              </a:solidFill>
              <a:latin typeface="Roboto"/>
              <a:ea typeface="Roboto"/>
              <a:cs typeface="Roboto"/>
              <a:sym typeface="Roboto"/>
            </a:endParaRPr>
          </a:p>
          <a:p>
            <a:pPr indent="0" lvl="0" marL="0" rtl="0" algn="l">
              <a:lnSpc>
                <a:spcPct val="100000"/>
              </a:lnSpc>
              <a:spcBef>
                <a:spcPts val="0"/>
              </a:spcBef>
              <a:spcAft>
                <a:spcPts val="0"/>
              </a:spcAft>
              <a:buSzPts val="1400"/>
              <a:buNone/>
            </a:pPr>
            <a:r>
              <a:t/>
            </a:r>
            <a:endParaRPr>
              <a:solidFill>
                <a:srgbClr val="0D0D0D"/>
              </a:solidFill>
              <a:latin typeface="Roboto"/>
              <a:ea typeface="Roboto"/>
              <a:cs typeface="Roboto"/>
              <a:sym typeface="Roboto"/>
            </a:endParaRPr>
          </a:p>
          <a:p>
            <a:pPr indent="0" lvl="0" marL="0" rtl="0" algn="l">
              <a:lnSpc>
                <a:spcPct val="100000"/>
              </a:lnSpc>
              <a:spcBef>
                <a:spcPts val="0"/>
              </a:spcBef>
              <a:spcAft>
                <a:spcPts val="0"/>
              </a:spcAft>
              <a:buSzPts val="1400"/>
              <a:buNone/>
            </a:pPr>
            <a:r>
              <a:rPr lang="en-US">
                <a:solidFill>
                  <a:srgbClr val="0D0D0D"/>
                </a:solidFill>
                <a:latin typeface="Roboto"/>
                <a:ea typeface="Roboto"/>
                <a:cs typeface="Roboto"/>
                <a:sym typeface="Roboto"/>
              </a:rPr>
              <a:t>influence level: do we think this person’s opinion sways others?</a:t>
            </a:r>
            <a:endParaRPr>
              <a:solidFill>
                <a:srgbClr val="0D0D0D"/>
              </a:solidFill>
              <a:latin typeface="Roboto"/>
              <a:ea typeface="Roboto"/>
              <a:cs typeface="Roboto"/>
              <a:sym typeface="Roboto"/>
            </a:endParaRPr>
          </a:p>
          <a:p>
            <a:pPr indent="0" lvl="0" marL="0" rtl="0" algn="l">
              <a:lnSpc>
                <a:spcPct val="100000"/>
              </a:lnSpc>
              <a:spcBef>
                <a:spcPts val="0"/>
              </a:spcBef>
              <a:spcAft>
                <a:spcPts val="0"/>
              </a:spcAft>
              <a:buSzPts val="1400"/>
              <a:buNone/>
            </a:pPr>
            <a:r>
              <a:t/>
            </a:r>
            <a:endParaRPr>
              <a:solidFill>
                <a:srgbClr val="0D0D0D"/>
              </a:solidFill>
              <a:latin typeface="Roboto"/>
              <a:ea typeface="Roboto"/>
              <a:cs typeface="Roboto"/>
              <a:sym typeface="Roboto"/>
            </a:endParaRPr>
          </a:p>
          <a:p>
            <a:pPr indent="0" lvl="0" marL="0" rtl="0" algn="l">
              <a:lnSpc>
                <a:spcPct val="100000"/>
              </a:lnSpc>
              <a:spcBef>
                <a:spcPts val="0"/>
              </a:spcBef>
              <a:spcAft>
                <a:spcPts val="0"/>
              </a:spcAft>
              <a:buSzPts val="1400"/>
              <a:buNone/>
            </a:pPr>
            <a:r>
              <a:rPr lang="en-US">
                <a:solidFill>
                  <a:srgbClr val="0D0D0D"/>
                </a:solidFill>
                <a:latin typeface="Roboto"/>
                <a:ea typeface="Roboto"/>
                <a:cs typeface="Roboto"/>
                <a:sym typeface="Roboto"/>
              </a:rPr>
              <a:t>Context: we don’t need the full history but are there past events that might pre-influence someone to be less supportive or more supportive? how are they entering this discussion. what past hurts might surface?</a:t>
            </a:r>
            <a:endParaRPr>
              <a:solidFill>
                <a:srgbClr val="0D0D0D"/>
              </a:solidFill>
              <a:latin typeface="Roboto"/>
              <a:ea typeface="Roboto"/>
              <a:cs typeface="Roboto"/>
              <a:sym typeface="Roboto"/>
            </a:endParaRPr>
          </a:p>
        </p:txBody>
      </p:sp>
      <p:sp>
        <p:nvSpPr>
          <p:cNvPr id="151" name="Google Shape;151;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6b40f0a416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 name="Google Shape;157;g26b40f0a416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8" name="Google Shape;158;g26b40f0a416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26a3d73e158_0_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This is a tough group. You don’t want to spend all your time trying to convince naysayers that they are wrong. You are not going to be able to turn everyone into allies , at least not right away. Instead, focus on taking down their level of action. You need to understand their objections and connect with them. What you’re asking them to do is not change their mind but just pause a little bit.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here’s some sample ways to reach out. we’ll write you more customized messages later that speak to the concerns you shared before.</a:t>
            </a:r>
            <a:endParaRPr/>
          </a:p>
          <a:p>
            <a:pPr indent="0" lvl="0" marL="0" rtl="0" algn="l">
              <a:lnSpc>
                <a:spcPct val="100000"/>
              </a:lnSpc>
              <a:spcBef>
                <a:spcPts val="0"/>
              </a:spcBef>
              <a:spcAft>
                <a:spcPts val="0"/>
              </a:spcAft>
              <a:buSzPts val="1400"/>
              <a:buNone/>
            </a:pPr>
            <a:r>
              <a:rPr lang="en-US"/>
              <a:t>With this group, it’s important to keep them in the loop. if you ignore them, this increases the anger they might feel and gives a justification for others to join their side</a:t>
            </a:r>
            <a:endParaRPr/>
          </a:p>
          <a:p>
            <a:pPr indent="0" lvl="0" marL="0" rtl="0" algn="l">
              <a:lnSpc>
                <a:spcPct val="100000"/>
              </a:lnSpc>
              <a:spcBef>
                <a:spcPts val="0"/>
              </a:spcBef>
              <a:spcAft>
                <a:spcPts val="0"/>
              </a:spcAft>
              <a:buSzPts val="1400"/>
              <a:buNone/>
            </a:pPr>
            <a:r>
              <a:t/>
            </a:r>
            <a:endParaRPr/>
          </a:p>
        </p:txBody>
      </p:sp>
      <p:sp>
        <p:nvSpPr>
          <p:cNvPr id="163" name="Google Shape;163;g26a3d73e158_0_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2bf0437c2f7_0_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This group could go either way in supporting your bank. If they feel sidelined and misunderstood, they could join the detractors camp. You want to bring them into the fold by demonstrating care and understanding. They likely won’t become your bigger supporters but they will be easier to move than your most opposed family members. When they move, others might follow their lead.</a:t>
            </a:r>
            <a:endParaRPr/>
          </a:p>
          <a:p>
            <a:pPr indent="0" lvl="0" marL="0" rtl="0" algn="l">
              <a:lnSpc>
                <a:spcPct val="100000"/>
              </a:lnSpc>
              <a:spcBef>
                <a:spcPts val="0"/>
              </a:spcBef>
              <a:spcAft>
                <a:spcPts val="0"/>
              </a:spcAft>
              <a:buSzPts val="1400"/>
              <a:buNone/>
            </a:pPr>
            <a:r>
              <a:t/>
            </a:r>
            <a:endParaRPr/>
          </a:p>
        </p:txBody>
      </p:sp>
      <p:sp>
        <p:nvSpPr>
          <p:cNvPr id="170" name="Google Shape;170;g2bf0437c2f7_0_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2bf0437c2f7_0_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Marginalize isn’t exactly right here. but the idea is that This group still matters but you could spent a lot of time trying to convince them and it might not change the whole group’s opinion all that much. These are lurkers, the’ve heard about it, they don’t really want to be involved. You want to sell them on potential benefits, especially the low hanging fruit that doesn’t demand that they do much. You want to be grateful for the group and their flexibility, this will build into their self image as reasonable people. You don’t want to waste their time and yours by expecting too much from this group. </a:t>
            </a:r>
            <a:endParaRPr/>
          </a:p>
        </p:txBody>
      </p:sp>
      <p:sp>
        <p:nvSpPr>
          <p:cNvPr id="177" name="Google Shape;177;g2bf0437c2f7_0_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2bf0437c2f7_0_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This group similarly shouldn’t take much of your energy. Keep them happy by thanking them. Prove that you know what matters to them by being efficient with what you tell them about the bank. You want to avoid annoying them with information which could cause them to totally tune out. Offer to make it easier</a:t>
            </a:r>
            <a:endParaRPr/>
          </a:p>
        </p:txBody>
      </p:sp>
      <p:sp>
        <p:nvSpPr>
          <p:cNvPr id="184" name="Google Shape;184;g2bf0437c2f7_0_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2bf0437c2f7_0_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We know that it tends to be the same 5 or 10 people who do most of the work. but you have to have backups or people who could be willing to step up when needs must. This group might not be board ready just yet but could be mentors in the future if you play your cards right. You want to speak to their sense of self as responsible and helpful. But you don’t want to come in too heavy and assume that they are as committed as you are. Providing education over time will help them to feel confident that they know what the bank needs and slowly they will see their part in the bank</a:t>
            </a:r>
            <a:endParaRPr/>
          </a:p>
        </p:txBody>
      </p:sp>
      <p:sp>
        <p:nvSpPr>
          <p:cNvPr id="191" name="Google Shape;191;g2bf0437c2f7_0_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2bf0437c2f7_0_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This group is where you should spend a lot of time. They can become your board members and help drag the rest of the family with them. You want to acknowledge their work and time. It’s important to say that you value their time and skills. You also want to help them learn their roles. </a:t>
            </a:r>
            <a:endParaRPr/>
          </a:p>
        </p:txBody>
      </p:sp>
      <p:sp>
        <p:nvSpPr>
          <p:cNvPr id="198" name="Google Shape;198;g2bf0437c2f7_0_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2bdd213d453_0_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This is sample path of how a family member approaches the family bank. At each of these points, there are opportunities to influence their decision with the right message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awareness - how you tell them about the bank. while you can’t prevent every negative interaction, tailoring the introduction to  the individuals and their concerns can reduce the negative reactions or create early support</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consideration- this is likely the most important stage for intervention. You want to provide clarification and information so they can make decisions based on true information rather than first impressions.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commitment- it’ll be harder to influence them after they’ve committed. what you can do is guide the choice by offering an option or asking them to commit to a certain role or task</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retention- this is your second chance. Over time someone’s feelings might have lessened and if you re approach with an update they could flip.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advocacy- no one likes to be alone. if you can’t move someone from being a detractor, you can try to encourage other members not to listen to them and lessen the impact of nay sayers. </a:t>
            </a:r>
            <a:endParaRPr/>
          </a:p>
        </p:txBody>
      </p:sp>
      <p:sp>
        <p:nvSpPr>
          <p:cNvPr id="205" name="Google Shape;205;g2bdd213d453_0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26a3d73e158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400"/>
              <a:buNone/>
            </a:pPr>
            <a:r>
              <a:t/>
            </a:r>
            <a:endParaRPr sz="1100">
              <a:latin typeface="Arial"/>
              <a:ea typeface="Arial"/>
              <a:cs typeface="Arial"/>
              <a:sym typeface="Arial"/>
            </a:endParaRPr>
          </a:p>
          <a:p>
            <a:pPr indent="0" lvl="0" marL="0" rtl="0" algn="l">
              <a:lnSpc>
                <a:spcPct val="115000"/>
              </a:lnSpc>
              <a:spcBef>
                <a:spcPts val="0"/>
              </a:spcBef>
              <a:spcAft>
                <a:spcPts val="0"/>
              </a:spcAft>
              <a:buSzPts val="1400"/>
              <a:buNone/>
            </a:pPr>
            <a:r>
              <a:rPr lang="en-US" sz="1100">
                <a:latin typeface="Arial"/>
                <a:ea typeface="Arial"/>
                <a:cs typeface="Arial"/>
                <a:sym typeface="Arial"/>
              </a:rPr>
              <a:t>You’ll want to spend the most time with the polar opposites on your spectrum of support. You want to diffuse the most negatives, and ask them to be more open minded. You want to reach out to your potential supporters and make them feel important and needed. Your inactive, low influence people might not need individual conversations. It’s best not to completely leave them out because you don’t want a sense of secrecy but they won’t need as much investment. </a:t>
            </a:r>
            <a:endParaRPr sz="1100">
              <a:latin typeface="Arial"/>
              <a:ea typeface="Arial"/>
              <a:cs typeface="Arial"/>
              <a:sym typeface="Arial"/>
            </a:endParaRPr>
          </a:p>
          <a:p>
            <a:pPr indent="0" lvl="0" marL="0" rtl="0" algn="l">
              <a:lnSpc>
                <a:spcPct val="115000"/>
              </a:lnSpc>
              <a:spcBef>
                <a:spcPts val="0"/>
              </a:spcBef>
              <a:spcAft>
                <a:spcPts val="0"/>
              </a:spcAft>
              <a:buSzPts val="1400"/>
              <a:buNone/>
            </a:pPr>
            <a:r>
              <a:t/>
            </a:r>
            <a:endParaRPr sz="1100">
              <a:latin typeface="Arial"/>
              <a:ea typeface="Arial"/>
              <a:cs typeface="Arial"/>
              <a:sym typeface="Arial"/>
            </a:endParaRPr>
          </a:p>
          <a:p>
            <a:pPr indent="0" lvl="0" marL="0" rtl="0" algn="l">
              <a:lnSpc>
                <a:spcPct val="115000"/>
              </a:lnSpc>
              <a:spcBef>
                <a:spcPts val="0"/>
              </a:spcBef>
              <a:spcAft>
                <a:spcPts val="0"/>
              </a:spcAft>
              <a:buSzPts val="1400"/>
              <a:buNone/>
            </a:pPr>
            <a:r>
              <a:rPr lang="en-US" sz="1100">
                <a:latin typeface="Arial"/>
                <a:ea typeface="Arial"/>
                <a:cs typeface="Arial"/>
                <a:sym typeface="Arial"/>
              </a:rPr>
              <a:t>You don’t want to dive into an everybody meeting because it’s too many first reactions to handle at once. Once you feel like most people are at least willing to hear about it then a larger group meeting is a good idea. </a:t>
            </a:r>
            <a:endParaRPr sz="1100">
              <a:latin typeface="Arial"/>
              <a:ea typeface="Arial"/>
              <a:cs typeface="Arial"/>
              <a:sym typeface="Arial"/>
            </a:endParaRPr>
          </a:p>
        </p:txBody>
      </p:sp>
      <p:sp>
        <p:nvSpPr>
          <p:cNvPr id="225" name="Google Shape;225;g26a3d73e158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2bf0437c2f7_0_57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400"/>
              <a:buNone/>
            </a:pPr>
            <a:r>
              <a:t/>
            </a:r>
            <a:endParaRPr sz="1100">
              <a:latin typeface="Arial"/>
              <a:ea typeface="Arial"/>
              <a:cs typeface="Arial"/>
              <a:sym typeface="Arial"/>
            </a:endParaRPr>
          </a:p>
          <a:p>
            <a:pPr indent="0" lvl="0" marL="0" rtl="0" algn="l">
              <a:lnSpc>
                <a:spcPct val="115000"/>
              </a:lnSpc>
              <a:spcBef>
                <a:spcPts val="0"/>
              </a:spcBef>
              <a:spcAft>
                <a:spcPts val="0"/>
              </a:spcAft>
              <a:buSzPts val="1400"/>
              <a:buNone/>
            </a:pPr>
            <a:r>
              <a:rPr lang="en-US" sz="1100">
                <a:latin typeface="Arial"/>
                <a:ea typeface="Arial"/>
                <a:cs typeface="Arial"/>
                <a:sym typeface="Arial"/>
              </a:rPr>
              <a:t>Depending on how your introduction goes, you might be in damage control mode. if not everyone is on board at first, that doesn’t mean you’ve failed. Consider it to be data. you know more about what they were thinking than you did before and you’ll need to speak to these concerns to move forward. Education sessions are a great tool to reassure those who are still on the fence. </a:t>
            </a:r>
            <a:endParaRPr sz="1100">
              <a:latin typeface="Arial"/>
              <a:ea typeface="Arial"/>
              <a:cs typeface="Arial"/>
              <a:sym typeface="Arial"/>
            </a:endParaRPr>
          </a:p>
        </p:txBody>
      </p:sp>
      <p:sp>
        <p:nvSpPr>
          <p:cNvPr id="233" name="Google Shape;233;g2bf0437c2f7_0_5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2bf0437c2f7_0_5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400"/>
              <a:buNone/>
            </a:pPr>
            <a:r>
              <a:rPr lang="en-US" sz="1100">
                <a:latin typeface="Arial"/>
                <a:ea typeface="Arial"/>
                <a:cs typeface="Arial"/>
                <a:sym typeface="Arial"/>
              </a:rPr>
              <a:t>At this point the various positions might have settled a bit. this is where you’ll want to focus on the people who can help you the most as you’ll be moving further in establishing your bank.  </a:t>
            </a:r>
            <a:endParaRPr sz="1100">
              <a:latin typeface="Arial"/>
              <a:ea typeface="Arial"/>
              <a:cs typeface="Arial"/>
              <a:sym typeface="Arial"/>
            </a:endParaRPr>
          </a:p>
        </p:txBody>
      </p:sp>
      <p:sp>
        <p:nvSpPr>
          <p:cNvPr id="241" name="Google Shape;241;g2bf0437c2f7_0_5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2bf0437c2f7_0_59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400"/>
              <a:buNone/>
            </a:pPr>
            <a:r>
              <a:rPr lang="en-US" sz="1100">
                <a:latin typeface="Arial"/>
                <a:ea typeface="Arial"/>
                <a:cs typeface="Arial"/>
                <a:sym typeface="Arial"/>
              </a:rPr>
              <a:t>At this point the various positions might have settled a bit. this is where you’ll want to focus on the people who can help you the most as you’ll be moving further in establishing your bank.  </a:t>
            </a:r>
            <a:endParaRPr sz="1100">
              <a:latin typeface="Arial"/>
              <a:ea typeface="Arial"/>
              <a:cs typeface="Arial"/>
              <a:sym typeface="Arial"/>
            </a:endParaRPr>
          </a:p>
        </p:txBody>
      </p:sp>
      <p:sp>
        <p:nvSpPr>
          <p:cNvPr id="249" name="Google Shape;249;g2bf0437c2f7_0_5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2bf0437c2f7_0_5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400"/>
              <a:buNone/>
            </a:pPr>
            <a:r>
              <a:rPr lang="en-US" sz="1100">
                <a:latin typeface="Arial"/>
                <a:ea typeface="Arial"/>
                <a:cs typeface="Arial"/>
                <a:sym typeface="Arial"/>
              </a:rPr>
              <a:t>This is towards the end of the first year, you’ll want to celebrate the family bank and keep offering olive branches for those who aren’t on board yet. By now your board should be comfortable in their roles and they will take over the communication and education parts  </a:t>
            </a:r>
            <a:endParaRPr sz="1100">
              <a:latin typeface="Arial"/>
              <a:ea typeface="Arial"/>
              <a:cs typeface="Arial"/>
              <a:sym typeface="Arial"/>
            </a:endParaRPr>
          </a:p>
        </p:txBody>
      </p:sp>
      <p:sp>
        <p:nvSpPr>
          <p:cNvPr id="257" name="Google Shape;257;g2bf0437c2f7_0_5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6a8e4219ac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5" name="Google Shape;265;g26a8e4219ac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We’ve covered a lot today! Here’s what we need to next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266" name="Google Shape;266;g26a8e4219ac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2bf0437c2f7_0_6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4" name="Google Shape;274;g2bf0437c2f7_0_60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[generate excitement and emphasize the progress that’s been made]</a:t>
            </a:r>
            <a:endParaRPr/>
          </a:p>
        </p:txBody>
      </p:sp>
      <p:sp>
        <p:nvSpPr>
          <p:cNvPr id="275" name="Google Shape;275;g2bf0437c2f7_0_60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8" name="Shape 18"/>
        <p:cNvGrpSpPr/>
        <p:nvPr/>
      </p:nvGrpSpPr>
      <p:grpSpPr>
        <a:xfrm>
          <a:off x="0" y="0"/>
          <a:ext cx="0" cy="0"/>
          <a:chOff x="0" y="0"/>
          <a:chExt cx="0" cy="0"/>
        </a:xfrm>
      </p:grpSpPr>
      <p:sp>
        <p:nvSpPr>
          <p:cNvPr id="19" name="Google Shape;19;p12"/>
          <p:cNvSpPr txBox="1"/>
          <p:nvPr>
            <p:ph type="ctrTitle"/>
          </p:nvPr>
        </p:nvSpPr>
        <p:spPr>
          <a:xfrm>
            <a:off x="2417779" y="802298"/>
            <a:ext cx="8637073" cy="2541431"/>
          </a:xfrm>
          <a:prstGeom prst="rect">
            <a:avLst/>
          </a:prstGeom>
          <a:noFill/>
          <a:ln>
            <a:noFill/>
          </a:ln>
        </p:spPr>
        <p:txBody>
          <a:bodyPr anchorCtr="0" anchor="b" bIns="0" lIns="91425" spcFirstLastPara="1" rIns="91425" wrap="square" tIns="45700">
            <a:normAutofit/>
          </a:bodyPr>
          <a:lstStyle>
            <a:lvl1pPr lvl="0" algn="l">
              <a:lnSpc>
                <a:spcPct val="90000"/>
              </a:lnSpc>
              <a:spcBef>
                <a:spcPts val="0"/>
              </a:spcBef>
              <a:spcAft>
                <a:spcPts val="0"/>
              </a:spcAft>
              <a:buClr>
                <a:schemeClr val="lt1"/>
              </a:buClr>
              <a:buSzPts val="6600"/>
              <a:buFont typeface="Gill Sans"/>
              <a:buNone/>
              <a:defRPr sz="6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2"/>
          <p:cNvSpPr txBox="1"/>
          <p:nvPr>
            <p:ph idx="1" type="subTitle"/>
          </p:nvPr>
        </p:nvSpPr>
        <p:spPr>
          <a:xfrm>
            <a:off x="2417780" y="3531204"/>
            <a:ext cx="8637072" cy="977621"/>
          </a:xfrm>
          <a:prstGeom prst="rect">
            <a:avLst/>
          </a:prstGeom>
          <a:noFill/>
          <a:ln>
            <a:noFill/>
          </a:ln>
        </p:spPr>
        <p:txBody>
          <a:bodyPr anchorCtr="0" anchor="t" bIns="91425" lIns="91425" spcFirstLastPara="1" rIns="91425" wrap="square" tIns="91425">
            <a:normAutofit/>
          </a:bodyPr>
          <a:lstStyle>
            <a:lvl1pPr lvl="0" algn="l">
              <a:lnSpc>
                <a:spcPct val="120000"/>
              </a:lnSpc>
              <a:spcBef>
                <a:spcPts val="1000"/>
              </a:spcBef>
              <a:spcAft>
                <a:spcPts val="0"/>
              </a:spcAft>
              <a:buSzPts val="1800"/>
              <a:buNone/>
              <a:defRPr b="0" sz="1800" cap="none">
                <a:solidFill>
                  <a:schemeClr val="lt1"/>
                </a:solidFill>
              </a:defRPr>
            </a:lvl1pPr>
            <a:lvl2pPr lvl="1" algn="ctr">
              <a:lnSpc>
                <a:spcPct val="120000"/>
              </a:lnSpc>
              <a:spcBef>
                <a:spcPts val="500"/>
              </a:spcBef>
              <a:spcAft>
                <a:spcPts val="0"/>
              </a:spcAft>
              <a:buSzPts val="1800"/>
              <a:buNone/>
              <a:defRPr sz="1800"/>
            </a:lvl2pPr>
            <a:lvl3pPr lvl="2" algn="ctr">
              <a:lnSpc>
                <a:spcPct val="120000"/>
              </a:lnSpc>
              <a:spcBef>
                <a:spcPts val="500"/>
              </a:spcBef>
              <a:spcAft>
                <a:spcPts val="0"/>
              </a:spcAft>
              <a:buSzPts val="1800"/>
              <a:buNone/>
              <a:defRPr sz="1800"/>
            </a:lvl3pPr>
            <a:lvl4pPr lvl="3" algn="ctr">
              <a:lnSpc>
                <a:spcPct val="120000"/>
              </a:lnSpc>
              <a:spcBef>
                <a:spcPts val="500"/>
              </a:spcBef>
              <a:spcAft>
                <a:spcPts val="0"/>
              </a:spcAft>
              <a:buSzPts val="1600"/>
              <a:buNone/>
              <a:defRPr sz="1600"/>
            </a:lvl4pPr>
            <a:lvl5pPr lvl="4" algn="ctr">
              <a:lnSpc>
                <a:spcPct val="120000"/>
              </a:lnSpc>
              <a:spcBef>
                <a:spcPts val="500"/>
              </a:spcBef>
              <a:spcAft>
                <a:spcPts val="0"/>
              </a:spcAft>
              <a:buSzPts val="1600"/>
              <a:buNone/>
              <a:defRPr sz="1600"/>
            </a:lvl5pPr>
            <a:lvl6pPr lvl="5" algn="ctr">
              <a:lnSpc>
                <a:spcPct val="120000"/>
              </a:lnSpc>
              <a:spcBef>
                <a:spcPts val="500"/>
              </a:spcBef>
              <a:spcAft>
                <a:spcPts val="0"/>
              </a:spcAft>
              <a:buSzPts val="1600"/>
              <a:buNone/>
              <a:defRPr sz="1600"/>
            </a:lvl6pPr>
            <a:lvl7pPr lvl="6" algn="ctr">
              <a:lnSpc>
                <a:spcPct val="120000"/>
              </a:lnSpc>
              <a:spcBef>
                <a:spcPts val="500"/>
              </a:spcBef>
              <a:spcAft>
                <a:spcPts val="0"/>
              </a:spcAft>
              <a:buSzPts val="1600"/>
              <a:buNone/>
              <a:defRPr sz="1600"/>
            </a:lvl7pPr>
            <a:lvl8pPr lvl="7" algn="ctr">
              <a:lnSpc>
                <a:spcPct val="120000"/>
              </a:lnSpc>
              <a:spcBef>
                <a:spcPts val="500"/>
              </a:spcBef>
              <a:spcAft>
                <a:spcPts val="0"/>
              </a:spcAft>
              <a:buSzPts val="1600"/>
              <a:buNone/>
              <a:defRPr sz="1600"/>
            </a:lvl8pPr>
            <a:lvl9pPr lvl="8" algn="ctr">
              <a:lnSpc>
                <a:spcPct val="120000"/>
              </a:lnSpc>
              <a:spcBef>
                <a:spcPts val="500"/>
              </a:spcBef>
              <a:spcAft>
                <a:spcPts val="0"/>
              </a:spcAft>
              <a:buSzPts val="1600"/>
              <a:buNone/>
              <a:defRPr sz="1600"/>
            </a:lvl9pPr>
          </a:lstStyle>
          <a:p/>
        </p:txBody>
      </p:sp>
      <p:sp>
        <p:nvSpPr>
          <p:cNvPr id="21" name="Google Shape;21;p12"/>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12"/>
          <p:cNvSpPr txBox="1"/>
          <p:nvPr>
            <p:ph idx="11" type="ftr"/>
          </p:nvPr>
        </p:nvSpPr>
        <p:spPr>
          <a:xfrm>
            <a:off x="2416500" y="329307"/>
            <a:ext cx="4973915"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2"/>
          <p:cNvSpPr txBox="1"/>
          <p:nvPr>
            <p:ph idx="12" type="sldNum"/>
          </p:nvPr>
        </p:nvSpPr>
        <p:spPr>
          <a:xfrm>
            <a:off x="1437664"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24" name="Google Shape;24;p12"/>
          <p:cNvCxnSpPr/>
          <p:nvPr/>
        </p:nvCxnSpPr>
        <p:spPr>
          <a:xfrm>
            <a:off x="2417780" y="3528542"/>
            <a:ext cx="863707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type="obj">
  <p:cSld name="OBJECT">
    <p:spTree>
      <p:nvGrpSpPr>
        <p:cNvPr id="25" name="Shape 25"/>
        <p:cNvGrpSpPr/>
        <p:nvPr/>
      </p:nvGrpSpPr>
      <p:grpSpPr>
        <a:xfrm>
          <a:off x="0" y="0"/>
          <a:ext cx="0" cy="0"/>
          <a:chOff x="0" y="0"/>
          <a:chExt cx="0" cy="0"/>
        </a:xfrm>
      </p:grpSpPr>
      <p:sp>
        <p:nvSpPr>
          <p:cNvPr id="26" name="Google Shape;26;p14"/>
          <p:cNvSpPr txBox="1"/>
          <p:nvPr>
            <p:ph type="title"/>
          </p:nvPr>
        </p:nvSpPr>
        <p:spPr>
          <a:xfrm>
            <a:off x="1451579" y="804519"/>
            <a:ext cx="9603275" cy="104923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4"/>
          <p:cNvSpPr txBox="1"/>
          <p:nvPr>
            <p:ph idx="1" type="body"/>
          </p:nvPr>
        </p:nvSpPr>
        <p:spPr>
          <a:xfrm>
            <a:off x="1451579" y="2015732"/>
            <a:ext cx="9603275" cy="3450613"/>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28" name="Google Shape;28;p14"/>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4"/>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4"/>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31" name="Google Shape;31;p14"/>
          <p:cNvCxnSpPr/>
          <p:nvPr/>
        </p:nvCxnSpPr>
        <p:spPr>
          <a:xfrm>
            <a:off x="1453896" y="1847088"/>
            <a:ext cx="960752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type="titleOnly">
  <p:cSld name="TITLE_ONLY">
    <p:spTree>
      <p:nvGrpSpPr>
        <p:cNvPr id="32" name="Shape 32"/>
        <p:cNvGrpSpPr/>
        <p:nvPr/>
      </p:nvGrpSpPr>
      <p:grpSpPr>
        <a:xfrm>
          <a:off x="0" y="0"/>
          <a:ext cx="0" cy="0"/>
          <a:chOff x="0" y="0"/>
          <a:chExt cx="0" cy="0"/>
        </a:xfrm>
      </p:grpSpPr>
      <p:sp>
        <p:nvSpPr>
          <p:cNvPr id="33" name="Google Shape;33;p27"/>
          <p:cNvSpPr txBox="1"/>
          <p:nvPr>
            <p:ph type="title"/>
          </p:nvPr>
        </p:nvSpPr>
        <p:spPr>
          <a:xfrm>
            <a:off x="1451579" y="804519"/>
            <a:ext cx="9603275" cy="104923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7"/>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7"/>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37" name="Google Shape;37;p27"/>
          <p:cNvCxnSpPr/>
          <p:nvPr/>
        </p:nvCxnSpPr>
        <p:spPr>
          <a:xfrm>
            <a:off x="1453896" y="1847088"/>
            <a:ext cx="960752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type="obj">
  <p:cSld name="OBJECT">
    <p:spTree>
      <p:nvGrpSpPr>
        <p:cNvPr id="47" name="Shape 47"/>
        <p:cNvGrpSpPr/>
        <p:nvPr/>
      </p:nvGrpSpPr>
      <p:grpSpPr>
        <a:xfrm>
          <a:off x="0" y="0"/>
          <a:ext cx="0" cy="0"/>
          <a:chOff x="0" y="0"/>
          <a:chExt cx="0" cy="0"/>
        </a:xfrm>
      </p:grpSpPr>
      <p:sp>
        <p:nvSpPr>
          <p:cNvPr id="48" name="Google Shape;48;p13"/>
          <p:cNvSpPr txBox="1"/>
          <p:nvPr>
            <p:ph type="title"/>
          </p:nvPr>
        </p:nvSpPr>
        <p:spPr>
          <a:xfrm>
            <a:off x="1451579" y="804519"/>
            <a:ext cx="9603275" cy="104923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3"/>
          <p:cNvSpPr txBox="1"/>
          <p:nvPr>
            <p:ph idx="1" type="body"/>
          </p:nvPr>
        </p:nvSpPr>
        <p:spPr>
          <a:xfrm>
            <a:off x="1451579" y="2015732"/>
            <a:ext cx="9603275" cy="3450613"/>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50" name="Google Shape;50;p13"/>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3"/>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3"/>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53" name="Google Shape;53;p13"/>
          <p:cNvCxnSpPr/>
          <p:nvPr/>
        </p:nvCxnSpPr>
        <p:spPr>
          <a:xfrm>
            <a:off x="1453896" y="1847088"/>
            <a:ext cx="960752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showMasterSp="0" type="twoObj">
  <p:cSld name="TWO_OBJECTS">
    <p:spTree>
      <p:nvGrpSpPr>
        <p:cNvPr id="54" name="Shape 54"/>
        <p:cNvGrpSpPr/>
        <p:nvPr/>
      </p:nvGrpSpPr>
      <p:grpSpPr>
        <a:xfrm>
          <a:off x="0" y="0"/>
          <a:ext cx="0" cy="0"/>
          <a:chOff x="0" y="0"/>
          <a:chExt cx="0" cy="0"/>
        </a:xfrm>
      </p:grpSpPr>
      <p:sp>
        <p:nvSpPr>
          <p:cNvPr id="55" name="Google Shape;55;p16"/>
          <p:cNvSpPr txBox="1"/>
          <p:nvPr>
            <p:ph type="title"/>
          </p:nvPr>
        </p:nvSpPr>
        <p:spPr>
          <a:xfrm>
            <a:off x="1449217" y="804889"/>
            <a:ext cx="9605635" cy="105930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6"/>
          <p:cNvSpPr txBox="1"/>
          <p:nvPr>
            <p:ph idx="1" type="body"/>
          </p:nvPr>
        </p:nvSpPr>
        <p:spPr>
          <a:xfrm>
            <a:off x="1447331" y="2010878"/>
            <a:ext cx="4645152" cy="3448595"/>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57" name="Google Shape;57;p16"/>
          <p:cNvSpPr txBox="1"/>
          <p:nvPr>
            <p:ph idx="2" type="body"/>
          </p:nvPr>
        </p:nvSpPr>
        <p:spPr>
          <a:xfrm>
            <a:off x="6413771" y="2017343"/>
            <a:ext cx="4645152" cy="3441520"/>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58" name="Google Shape;58;p16"/>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6"/>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6"/>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61" name="Google Shape;61;p16"/>
          <p:cNvCxnSpPr/>
          <p:nvPr/>
        </p:nvCxnSpPr>
        <p:spPr>
          <a:xfrm>
            <a:off x="1453896" y="1847088"/>
            <a:ext cx="960752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62" name="Shape 62"/>
        <p:cNvGrpSpPr/>
        <p:nvPr/>
      </p:nvGrpSpPr>
      <p:grpSpPr>
        <a:xfrm>
          <a:off x="0" y="0"/>
          <a:ext cx="0" cy="0"/>
          <a:chOff x="0" y="0"/>
          <a:chExt cx="0" cy="0"/>
        </a:xfrm>
      </p:grpSpPr>
      <p:sp>
        <p:nvSpPr>
          <p:cNvPr id="63" name="Google Shape;63;p19"/>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9"/>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19"/>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type="twoTxTwoObj">
  <p:cSld name="TWO_OBJECTS_WITH_TEXT">
    <p:spTree>
      <p:nvGrpSpPr>
        <p:cNvPr id="66" name="Shape 66"/>
        <p:cNvGrpSpPr/>
        <p:nvPr/>
      </p:nvGrpSpPr>
      <p:grpSpPr>
        <a:xfrm>
          <a:off x="0" y="0"/>
          <a:ext cx="0" cy="0"/>
          <a:chOff x="0" y="0"/>
          <a:chExt cx="0" cy="0"/>
        </a:xfrm>
      </p:grpSpPr>
      <p:sp>
        <p:nvSpPr>
          <p:cNvPr id="67" name="Google Shape;67;p17"/>
          <p:cNvSpPr txBox="1"/>
          <p:nvPr>
            <p:ph type="title"/>
          </p:nvPr>
        </p:nvSpPr>
        <p:spPr>
          <a:xfrm>
            <a:off x="1447191" y="804163"/>
            <a:ext cx="9607661" cy="1056319"/>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7"/>
          <p:cNvSpPr txBox="1"/>
          <p:nvPr>
            <p:ph idx="1" type="body"/>
          </p:nvPr>
        </p:nvSpPr>
        <p:spPr>
          <a:xfrm>
            <a:off x="1447191" y="2019549"/>
            <a:ext cx="4645152" cy="801943"/>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SzPts val="2200"/>
              <a:buNone/>
              <a:defRPr b="0" sz="2200" cap="none">
                <a:solidFill>
                  <a:schemeClr val="accent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69" name="Google Shape;69;p17"/>
          <p:cNvSpPr txBox="1"/>
          <p:nvPr>
            <p:ph idx="2" type="body"/>
          </p:nvPr>
        </p:nvSpPr>
        <p:spPr>
          <a:xfrm>
            <a:off x="1447191" y="2824269"/>
            <a:ext cx="4645152" cy="2644457"/>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70" name="Google Shape;70;p17"/>
          <p:cNvSpPr txBox="1"/>
          <p:nvPr>
            <p:ph idx="3" type="body"/>
          </p:nvPr>
        </p:nvSpPr>
        <p:spPr>
          <a:xfrm>
            <a:off x="6412362" y="2023003"/>
            <a:ext cx="4645152" cy="80223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SzPts val="2200"/>
              <a:buNone/>
              <a:defRPr b="0" sz="2200" cap="none">
                <a:solidFill>
                  <a:schemeClr val="accent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71" name="Google Shape;71;p17"/>
          <p:cNvSpPr txBox="1"/>
          <p:nvPr>
            <p:ph idx="4" type="body"/>
          </p:nvPr>
        </p:nvSpPr>
        <p:spPr>
          <a:xfrm>
            <a:off x="6412362" y="2821491"/>
            <a:ext cx="4645152" cy="2637371"/>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72" name="Google Shape;72;p17"/>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7"/>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7"/>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75" name="Google Shape;75;p17"/>
          <p:cNvCxnSpPr/>
          <p:nvPr/>
        </p:nvCxnSpPr>
        <p:spPr>
          <a:xfrm>
            <a:off x="1453896" y="1847088"/>
            <a:ext cx="960752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76" name="Shape 76"/>
        <p:cNvGrpSpPr/>
        <p:nvPr/>
      </p:nvGrpSpPr>
      <p:grpSpPr>
        <a:xfrm>
          <a:off x="0" y="0"/>
          <a:ext cx="0" cy="0"/>
          <a:chOff x="0" y="0"/>
          <a:chExt cx="0" cy="0"/>
        </a:xfrm>
      </p:grpSpPr>
      <p:sp>
        <p:nvSpPr>
          <p:cNvPr id="77" name="Google Shape;77;p20"/>
          <p:cNvSpPr txBox="1"/>
          <p:nvPr>
            <p:ph type="title"/>
          </p:nvPr>
        </p:nvSpPr>
        <p:spPr>
          <a:xfrm>
            <a:off x="1444671" y="798973"/>
            <a:ext cx="3273099" cy="224711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Gill Sans"/>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0"/>
          <p:cNvSpPr txBox="1"/>
          <p:nvPr>
            <p:ph idx="1" type="body"/>
          </p:nvPr>
        </p:nvSpPr>
        <p:spPr>
          <a:xfrm>
            <a:off x="5043714" y="798974"/>
            <a:ext cx="6012470" cy="4658826"/>
          </a:xfrm>
          <a:prstGeom prst="rect">
            <a:avLst/>
          </a:prstGeom>
          <a:noFill/>
          <a:ln>
            <a:noFill/>
          </a:ln>
        </p:spPr>
        <p:txBody>
          <a:bodyPr anchorCtr="0" anchor="ctr"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79" name="Google Shape;79;p20"/>
          <p:cNvSpPr txBox="1"/>
          <p:nvPr>
            <p:ph idx="2" type="body"/>
          </p:nvPr>
        </p:nvSpPr>
        <p:spPr>
          <a:xfrm>
            <a:off x="1444671" y="3205491"/>
            <a:ext cx="3275013" cy="2248181"/>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80" name="Google Shape;80;p20"/>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20"/>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0"/>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83" name="Google Shape;83;p20"/>
          <p:cNvCxnSpPr/>
          <p:nvPr/>
        </p:nvCxnSpPr>
        <p:spPr>
          <a:xfrm>
            <a:off x="1448280" y="3205491"/>
            <a:ext cx="3269490"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84" name="Shape 84"/>
        <p:cNvGrpSpPr/>
        <p:nvPr/>
      </p:nvGrpSpPr>
      <p:grpSpPr>
        <a:xfrm>
          <a:off x="0" y="0"/>
          <a:ext cx="0" cy="0"/>
          <a:chOff x="0" y="0"/>
          <a:chExt cx="0" cy="0"/>
        </a:xfrm>
      </p:grpSpPr>
      <p:grpSp>
        <p:nvGrpSpPr>
          <p:cNvPr id="85" name="Google Shape;85;p21"/>
          <p:cNvGrpSpPr/>
          <p:nvPr/>
        </p:nvGrpSpPr>
        <p:grpSpPr>
          <a:xfrm>
            <a:off x="7477387" y="482170"/>
            <a:ext cx="4074533" cy="5149101"/>
            <a:chOff x="7477387" y="482170"/>
            <a:chExt cx="4074533" cy="5149101"/>
          </a:xfrm>
        </p:grpSpPr>
        <p:sp>
          <p:nvSpPr>
            <p:cNvPr id="86" name="Google Shape;86;p21"/>
            <p:cNvSpPr/>
            <p:nvPr/>
          </p:nvSpPr>
          <p:spPr>
            <a:xfrm>
              <a:off x="7477387" y="482170"/>
              <a:ext cx="4074533" cy="5149101"/>
            </a:xfrm>
            <a:prstGeom prst="rect">
              <a:avLst/>
            </a:prstGeom>
            <a:gradFill>
              <a:gsLst>
                <a:gs pos="0">
                  <a:srgbClr val="000001"/>
                </a:gs>
                <a:gs pos="100000">
                  <a:srgbClr val="191919"/>
                </a:gs>
              </a:gsLst>
              <a:lin ang="5400000" scaled="0"/>
            </a:gradFill>
            <a:ln>
              <a:noFill/>
            </a:ln>
            <a:effectLst>
              <a:outerShdw blurRad="127000" sx="98000" rotWithShape="0" algn="tl" dir="4740000" dist="228600" sy="98000">
                <a:srgbClr val="000000">
                  <a:alpha val="3137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21"/>
            <p:cNvSpPr/>
            <p:nvPr/>
          </p:nvSpPr>
          <p:spPr>
            <a:xfrm>
              <a:off x="7790446" y="812506"/>
              <a:ext cx="3450289" cy="4466452"/>
            </a:xfrm>
            <a:prstGeom prst="rect">
              <a:avLst/>
            </a:prstGeom>
            <a:gradFill>
              <a:gsLst>
                <a:gs pos="0">
                  <a:srgbClr val="DADADA"/>
                </a:gs>
                <a:gs pos="100000">
                  <a:srgbClr val="FFFFFE"/>
                </a:gs>
              </a:gsLst>
              <a:lin ang="16200000" scaled="0"/>
            </a:gradFill>
            <a:ln cap="flat" cmpd="sng" w="50800">
              <a:solidFill>
                <a:srgbClr val="191919"/>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8" name="Google Shape;88;p21"/>
          <p:cNvSpPr txBox="1"/>
          <p:nvPr>
            <p:ph type="title"/>
          </p:nvPr>
        </p:nvSpPr>
        <p:spPr>
          <a:xfrm>
            <a:off x="1451206" y="1129513"/>
            <a:ext cx="5532328" cy="183058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Gill San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21"/>
          <p:cNvSpPr/>
          <p:nvPr>
            <p:ph idx="2" type="pic"/>
          </p:nvPr>
        </p:nvSpPr>
        <p:spPr>
          <a:xfrm>
            <a:off x="8124389" y="1122542"/>
            <a:ext cx="2791171" cy="3866327"/>
          </a:xfrm>
          <a:prstGeom prst="rect">
            <a:avLst/>
          </a:prstGeom>
          <a:solidFill>
            <a:srgbClr val="D8D8D8"/>
          </a:solidFill>
          <a:ln>
            <a:noFill/>
          </a:ln>
        </p:spPr>
      </p:sp>
      <p:sp>
        <p:nvSpPr>
          <p:cNvPr id="90" name="Google Shape;90;p21"/>
          <p:cNvSpPr txBox="1"/>
          <p:nvPr>
            <p:ph idx="1" type="body"/>
          </p:nvPr>
        </p:nvSpPr>
        <p:spPr>
          <a:xfrm>
            <a:off x="1450329" y="3145992"/>
            <a:ext cx="5524404" cy="2003742"/>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SzPts val="1800"/>
              <a:buNone/>
              <a:defRPr sz="18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91" name="Google Shape;91;p21"/>
          <p:cNvSpPr txBox="1"/>
          <p:nvPr>
            <p:ph idx="10" type="dt"/>
          </p:nvPr>
        </p:nvSpPr>
        <p:spPr>
          <a:xfrm>
            <a:off x="1447382" y="5469856"/>
            <a:ext cx="5527351" cy="32012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21"/>
          <p:cNvSpPr txBox="1"/>
          <p:nvPr>
            <p:ph idx="11" type="ftr"/>
          </p:nvPr>
        </p:nvSpPr>
        <p:spPr>
          <a:xfrm>
            <a:off x="1447382" y="318640"/>
            <a:ext cx="5541004" cy="32093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21"/>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94" name="Google Shape;94;p21"/>
          <p:cNvCxnSpPr/>
          <p:nvPr/>
        </p:nvCxnSpPr>
        <p:spPr>
          <a:xfrm>
            <a:off x="1447382" y="3143605"/>
            <a:ext cx="5527351"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showMasterSp="0" type="vertTx">
  <p:cSld name="VERTICAL_TEXT">
    <p:spTree>
      <p:nvGrpSpPr>
        <p:cNvPr id="95" name="Shape 95"/>
        <p:cNvGrpSpPr/>
        <p:nvPr/>
      </p:nvGrpSpPr>
      <p:grpSpPr>
        <a:xfrm>
          <a:off x="0" y="0"/>
          <a:ext cx="0" cy="0"/>
          <a:chOff x="0" y="0"/>
          <a:chExt cx="0" cy="0"/>
        </a:xfrm>
      </p:grpSpPr>
      <p:sp>
        <p:nvSpPr>
          <p:cNvPr id="96" name="Google Shape;96;p22"/>
          <p:cNvSpPr txBox="1"/>
          <p:nvPr>
            <p:ph type="title"/>
          </p:nvPr>
        </p:nvSpPr>
        <p:spPr>
          <a:xfrm>
            <a:off x="1451579" y="804519"/>
            <a:ext cx="9603275" cy="104923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22"/>
          <p:cNvSpPr txBox="1"/>
          <p:nvPr>
            <p:ph idx="1" type="body"/>
          </p:nvPr>
        </p:nvSpPr>
        <p:spPr>
          <a:xfrm rot="5400000">
            <a:off x="4527910" y="-1060599"/>
            <a:ext cx="3450613" cy="9603275"/>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98" name="Google Shape;98;p22"/>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22"/>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22"/>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101" name="Google Shape;101;p22"/>
          <p:cNvCxnSpPr/>
          <p:nvPr/>
        </p:nvCxnSpPr>
        <p:spPr>
          <a:xfrm>
            <a:off x="1453896" y="1847088"/>
            <a:ext cx="960752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02" name="Shape 102"/>
        <p:cNvGrpSpPr/>
        <p:nvPr/>
      </p:nvGrpSpPr>
      <p:grpSpPr>
        <a:xfrm>
          <a:off x="0" y="0"/>
          <a:ext cx="0" cy="0"/>
          <a:chOff x="0" y="0"/>
          <a:chExt cx="0" cy="0"/>
        </a:xfrm>
      </p:grpSpPr>
      <p:sp>
        <p:nvSpPr>
          <p:cNvPr id="103" name="Google Shape;103;p23"/>
          <p:cNvSpPr txBox="1"/>
          <p:nvPr>
            <p:ph type="title"/>
          </p:nvPr>
        </p:nvSpPr>
        <p:spPr>
          <a:xfrm rot="5400000">
            <a:off x="7917038" y="2321047"/>
            <a:ext cx="4659889" cy="1615742"/>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3200"/>
              <a:buFont typeface="Gill San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23"/>
          <p:cNvSpPr txBox="1"/>
          <p:nvPr>
            <p:ph idx="1" type="body"/>
          </p:nvPr>
        </p:nvSpPr>
        <p:spPr>
          <a:xfrm rot="5400000">
            <a:off x="3029143" y="-785498"/>
            <a:ext cx="4659889" cy="7828830"/>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105" name="Google Shape;105;p23"/>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23"/>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23"/>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108" name="Google Shape;108;p23"/>
          <p:cNvCxnSpPr/>
          <p:nvPr/>
        </p:nvCxnSpPr>
        <p:spPr>
          <a:xfrm>
            <a:off x="9439111" y="798973"/>
            <a:ext cx="0" cy="4659889"/>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0.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0.jpg"/><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10" Type="http://schemas.openxmlformats.org/officeDocument/2006/relationships/theme" Target="../theme/theme1.xml"/><Relationship Id="rId9" Type="http://schemas.openxmlformats.org/officeDocument/2006/relationships/slideLayout" Target="../slideLayouts/slideLayout11.xml"/><Relationship Id="rId5" Type="http://schemas.openxmlformats.org/officeDocument/2006/relationships/slideLayout" Target="../slideLayouts/slideLayout7.xml"/><Relationship Id="rId6" Type="http://schemas.openxmlformats.org/officeDocument/2006/relationships/slideLayout" Target="../slideLayouts/slideLayout8.xml"/><Relationship Id="rId7" Type="http://schemas.openxmlformats.org/officeDocument/2006/relationships/slideLayout" Target="../slideLayouts/slideLayout9.xml"/><Relationship Id="rId8"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10"/>
          <p:cNvSpPr/>
          <p:nvPr/>
        </p:nvSpPr>
        <p:spPr>
          <a:xfrm>
            <a:off x="0" y="2019476"/>
            <a:ext cx="12192000" cy="4105941"/>
          </a:xfrm>
          <a:prstGeom prst="rect">
            <a:avLst/>
          </a:prstGeom>
          <a:gradFill>
            <a:gsLst>
              <a:gs pos="0">
                <a:srgbClr val="455F51">
                  <a:alpha val="0"/>
                </a:srgbClr>
              </a:gs>
              <a:gs pos="100000">
                <a:schemeClr val="dk2"/>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 name="Google Shape;11;p10"/>
          <p:cNvPicPr preferRelativeResize="0"/>
          <p:nvPr/>
        </p:nvPicPr>
        <p:blipFill rotWithShape="1">
          <a:blip r:embed="rId1">
            <a:alphaModFix/>
          </a:blip>
          <a:srcRect b="-1562" l="0" r="0" t="0"/>
          <a:stretch/>
        </p:blipFill>
        <p:spPr>
          <a:xfrm>
            <a:off x="0" y="6126480"/>
            <a:ext cx="12192000" cy="742950"/>
          </a:xfrm>
          <a:prstGeom prst="rect">
            <a:avLst/>
          </a:prstGeom>
          <a:noFill/>
          <a:ln>
            <a:noFill/>
          </a:ln>
        </p:spPr>
      </p:pic>
      <p:sp>
        <p:nvSpPr>
          <p:cNvPr id="12" name="Google Shape;12;p10"/>
          <p:cNvSpPr txBox="1"/>
          <p:nvPr>
            <p:ph type="title"/>
          </p:nvPr>
        </p:nvSpPr>
        <p:spPr>
          <a:xfrm>
            <a:off x="1451579" y="804519"/>
            <a:ext cx="9603275" cy="104923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0"/>
              </a:spcBef>
              <a:spcAft>
                <a:spcPts val="0"/>
              </a:spcAft>
              <a:buClr>
                <a:schemeClr val="lt1"/>
              </a:buClr>
              <a:buSzPts val="3200"/>
              <a:buFont typeface="Gill Sans"/>
              <a:buNone/>
              <a:defRPr b="0" i="0" sz="3200" u="none" cap="none" strike="noStrike">
                <a:solidFill>
                  <a:schemeClr val="lt1"/>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 name="Google Shape;13;p10"/>
          <p:cNvSpPr txBox="1"/>
          <p:nvPr>
            <p:ph idx="1" type="body"/>
          </p:nvPr>
        </p:nvSpPr>
        <p:spPr>
          <a:xfrm>
            <a:off x="1451579" y="2015732"/>
            <a:ext cx="9603275" cy="3450613"/>
          </a:xfrm>
          <a:prstGeom prst="rect">
            <a:avLst/>
          </a:prstGeom>
          <a:noFill/>
          <a:ln>
            <a:noFill/>
          </a:ln>
        </p:spPr>
        <p:txBody>
          <a:bodyPr anchorCtr="0" anchor="t" bIns="45700" lIns="91425" spcFirstLastPara="1" rIns="91425" wrap="square" tIns="45700">
            <a:normAutofit/>
          </a:bodyPr>
          <a:lstStyle>
            <a:lvl1pPr indent="-355600" lvl="0" marL="457200" marR="0" rtl="0" algn="l">
              <a:lnSpc>
                <a:spcPct val="120000"/>
              </a:lnSpc>
              <a:spcBef>
                <a:spcPts val="1000"/>
              </a:spcBef>
              <a:spcAft>
                <a:spcPts val="0"/>
              </a:spcAft>
              <a:buClr>
                <a:schemeClr val="accent1"/>
              </a:buClr>
              <a:buSzPts val="2000"/>
              <a:buFont typeface="Arial"/>
              <a:buChar char="•"/>
              <a:defRPr b="0" i="0" sz="2000" u="none" cap="none" strike="noStrike">
                <a:solidFill>
                  <a:schemeClr val="lt1"/>
                </a:solidFill>
                <a:latin typeface="Gill Sans"/>
                <a:ea typeface="Gill Sans"/>
                <a:cs typeface="Gill Sans"/>
                <a:sym typeface="Gill Sans"/>
              </a:defRPr>
            </a:lvl1pPr>
            <a:lvl2pPr indent="-342900" lvl="1" marL="914400" marR="0" rtl="0" algn="l">
              <a:lnSpc>
                <a:spcPct val="120000"/>
              </a:lnSpc>
              <a:spcBef>
                <a:spcPts val="500"/>
              </a:spcBef>
              <a:spcAft>
                <a:spcPts val="0"/>
              </a:spcAft>
              <a:buClr>
                <a:schemeClr val="accent1"/>
              </a:buClr>
              <a:buSzPts val="1800"/>
              <a:buFont typeface="Arial"/>
              <a:buChar char="•"/>
              <a:defRPr b="0" i="0" sz="1800" u="none" cap="none" strike="noStrike">
                <a:solidFill>
                  <a:schemeClr val="lt1"/>
                </a:solidFill>
                <a:latin typeface="Gill Sans"/>
                <a:ea typeface="Gill Sans"/>
                <a:cs typeface="Gill Sans"/>
                <a:sym typeface="Gill Sans"/>
              </a:defRPr>
            </a:lvl2pPr>
            <a:lvl3pPr indent="-330200" lvl="2" marL="1371600" marR="0" rtl="0" algn="l">
              <a:lnSpc>
                <a:spcPct val="120000"/>
              </a:lnSpc>
              <a:spcBef>
                <a:spcPts val="500"/>
              </a:spcBef>
              <a:spcAft>
                <a:spcPts val="0"/>
              </a:spcAft>
              <a:buClr>
                <a:schemeClr val="accent1"/>
              </a:buClr>
              <a:buSzPts val="1600"/>
              <a:buFont typeface="Arial"/>
              <a:buChar char="•"/>
              <a:defRPr b="0" i="0" sz="1600" u="none" cap="none" strike="noStrike">
                <a:solidFill>
                  <a:schemeClr val="lt1"/>
                </a:solidFill>
                <a:latin typeface="Gill Sans"/>
                <a:ea typeface="Gill Sans"/>
                <a:cs typeface="Gill Sans"/>
                <a:sym typeface="Gill Sans"/>
              </a:defRPr>
            </a:lvl3pPr>
            <a:lvl4pPr indent="-317500" lvl="3" marL="1828800" marR="0" rtl="0" algn="l">
              <a:lnSpc>
                <a:spcPct val="120000"/>
              </a:lnSpc>
              <a:spcBef>
                <a:spcPts val="500"/>
              </a:spcBef>
              <a:spcAft>
                <a:spcPts val="0"/>
              </a:spcAft>
              <a:buClr>
                <a:schemeClr val="accent1"/>
              </a:buClr>
              <a:buSzPts val="1400"/>
              <a:buFont typeface="Arial"/>
              <a:buChar char="•"/>
              <a:defRPr b="0" i="0" sz="1400" u="none" cap="none" strike="noStrike">
                <a:solidFill>
                  <a:schemeClr val="lt1"/>
                </a:solidFill>
                <a:latin typeface="Gill Sans"/>
                <a:ea typeface="Gill Sans"/>
                <a:cs typeface="Gill Sans"/>
                <a:sym typeface="Gill Sans"/>
              </a:defRPr>
            </a:lvl4pPr>
            <a:lvl5pPr indent="-304800" lvl="4" marL="2286000" marR="0" rtl="0" algn="l">
              <a:lnSpc>
                <a:spcPct val="120000"/>
              </a:lnSpc>
              <a:spcBef>
                <a:spcPts val="500"/>
              </a:spcBef>
              <a:spcAft>
                <a:spcPts val="0"/>
              </a:spcAft>
              <a:buClr>
                <a:schemeClr val="accent1"/>
              </a:buClr>
              <a:buSzPts val="1200"/>
              <a:buFont typeface="Arial"/>
              <a:buChar char="•"/>
              <a:defRPr b="0" i="0" sz="1200" u="none" cap="none" strike="noStrike">
                <a:solidFill>
                  <a:schemeClr val="lt1"/>
                </a:solidFill>
                <a:latin typeface="Gill Sans"/>
                <a:ea typeface="Gill Sans"/>
                <a:cs typeface="Gill Sans"/>
                <a:sym typeface="Gill Sans"/>
              </a:defRPr>
            </a:lvl5pPr>
            <a:lvl6pPr indent="-304800" lvl="5" marL="2743200" marR="0" rtl="0" algn="l">
              <a:lnSpc>
                <a:spcPct val="120000"/>
              </a:lnSpc>
              <a:spcBef>
                <a:spcPts val="500"/>
              </a:spcBef>
              <a:spcAft>
                <a:spcPts val="0"/>
              </a:spcAft>
              <a:buClr>
                <a:schemeClr val="accent1"/>
              </a:buClr>
              <a:buSzPts val="1200"/>
              <a:buFont typeface="Arial"/>
              <a:buChar char="•"/>
              <a:defRPr b="0" i="0" sz="1200" u="none" cap="none" strike="noStrike">
                <a:solidFill>
                  <a:schemeClr val="lt1"/>
                </a:solidFill>
                <a:latin typeface="Gill Sans"/>
                <a:ea typeface="Gill Sans"/>
                <a:cs typeface="Gill Sans"/>
                <a:sym typeface="Gill Sans"/>
              </a:defRPr>
            </a:lvl6pPr>
            <a:lvl7pPr indent="-304800" lvl="6" marL="3200400" marR="0" rtl="0" algn="l">
              <a:lnSpc>
                <a:spcPct val="120000"/>
              </a:lnSpc>
              <a:spcBef>
                <a:spcPts val="500"/>
              </a:spcBef>
              <a:spcAft>
                <a:spcPts val="0"/>
              </a:spcAft>
              <a:buClr>
                <a:schemeClr val="accent1"/>
              </a:buClr>
              <a:buSzPts val="1200"/>
              <a:buFont typeface="Arial"/>
              <a:buChar char="•"/>
              <a:defRPr b="0" i="0" sz="1200" u="none" cap="none" strike="noStrike">
                <a:solidFill>
                  <a:schemeClr val="lt1"/>
                </a:solidFill>
                <a:latin typeface="Gill Sans"/>
                <a:ea typeface="Gill Sans"/>
                <a:cs typeface="Gill Sans"/>
                <a:sym typeface="Gill Sans"/>
              </a:defRPr>
            </a:lvl7pPr>
            <a:lvl8pPr indent="-304800" lvl="7" marL="3657600" marR="0" rtl="0" algn="l">
              <a:lnSpc>
                <a:spcPct val="120000"/>
              </a:lnSpc>
              <a:spcBef>
                <a:spcPts val="500"/>
              </a:spcBef>
              <a:spcAft>
                <a:spcPts val="0"/>
              </a:spcAft>
              <a:buClr>
                <a:schemeClr val="accent1"/>
              </a:buClr>
              <a:buSzPts val="1200"/>
              <a:buFont typeface="Arial"/>
              <a:buChar char="•"/>
              <a:defRPr b="0" i="0" sz="1200" u="none" cap="none" strike="noStrike">
                <a:solidFill>
                  <a:schemeClr val="lt1"/>
                </a:solidFill>
                <a:latin typeface="Gill Sans"/>
                <a:ea typeface="Gill Sans"/>
                <a:cs typeface="Gill Sans"/>
                <a:sym typeface="Gill Sans"/>
              </a:defRPr>
            </a:lvl8pPr>
            <a:lvl9pPr indent="-304800" lvl="8" marL="4114800" marR="0" rtl="0" algn="l">
              <a:lnSpc>
                <a:spcPct val="120000"/>
              </a:lnSpc>
              <a:spcBef>
                <a:spcPts val="500"/>
              </a:spcBef>
              <a:spcAft>
                <a:spcPts val="0"/>
              </a:spcAft>
              <a:buClr>
                <a:schemeClr val="accent1"/>
              </a:buClr>
              <a:buSzPts val="1200"/>
              <a:buFont typeface="Arial"/>
              <a:buChar char="•"/>
              <a:defRPr b="0" i="0" sz="1200" u="none" cap="none" strike="noStrike">
                <a:solidFill>
                  <a:schemeClr val="lt1"/>
                </a:solidFill>
                <a:latin typeface="Gill Sans"/>
                <a:ea typeface="Gill Sans"/>
                <a:cs typeface="Gill Sans"/>
                <a:sym typeface="Gill Sans"/>
              </a:defRPr>
            </a:lvl9pPr>
          </a:lstStyle>
          <a:p/>
        </p:txBody>
      </p:sp>
      <p:sp>
        <p:nvSpPr>
          <p:cNvPr id="14" name="Google Shape;14;p10"/>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000" u="none" cap="none" strike="noStrike">
                <a:solidFill>
                  <a:schemeClr val="lt1"/>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9pPr>
          </a:lstStyle>
          <a:p/>
        </p:txBody>
      </p:sp>
      <p:sp>
        <p:nvSpPr>
          <p:cNvPr id="15" name="Google Shape;15;p10"/>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00" u="none" cap="none" strike="noStrike">
                <a:solidFill>
                  <a:schemeClr val="lt1"/>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ill Sans"/>
                <a:ea typeface="Gill Sans"/>
                <a:cs typeface="Gill Sans"/>
                <a:sym typeface="Gill Sans"/>
              </a:defRPr>
            </a:lvl9pPr>
          </a:lstStyle>
          <a:p/>
        </p:txBody>
      </p:sp>
      <p:sp>
        <p:nvSpPr>
          <p:cNvPr id="16" name="Google Shape;16;p10"/>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17" name="Google Shape;17;p10"/>
          <p:cNvCxnSpPr/>
          <p:nvPr/>
        </p:nvCxnSpPr>
        <p:spPr>
          <a:xfrm>
            <a:off x="0" y="6128413"/>
            <a:ext cx="12192000" cy="0"/>
          </a:xfrm>
          <a:prstGeom prst="straightConnector1">
            <a:avLst/>
          </a:prstGeom>
          <a:noFill/>
          <a:ln cap="flat" cmpd="sng" w="12700">
            <a:solidFill>
              <a:srgbClr val="000001">
                <a:alpha val="20000"/>
              </a:srgbClr>
            </a:solidFill>
            <a:prstDash val="solid"/>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 name="Shape 38"/>
        <p:cNvGrpSpPr/>
        <p:nvPr/>
      </p:nvGrpSpPr>
      <p:grpSpPr>
        <a:xfrm>
          <a:off x="0" y="0"/>
          <a:ext cx="0" cy="0"/>
          <a:chOff x="0" y="0"/>
          <a:chExt cx="0" cy="0"/>
        </a:xfrm>
      </p:grpSpPr>
      <p:sp>
        <p:nvSpPr>
          <p:cNvPr id="39" name="Google Shape;39;p9"/>
          <p:cNvSpPr/>
          <p:nvPr/>
        </p:nvSpPr>
        <p:spPr>
          <a:xfrm>
            <a:off x="0" y="2019476"/>
            <a:ext cx="12192000" cy="4105941"/>
          </a:xfrm>
          <a:prstGeom prst="rect">
            <a:avLst/>
          </a:prstGeom>
          <a:gradFill>
            <a:gsLst>
              <a:gs pos="0">
                <a:srgbClr val="E3DED1">
                  <a:alpha val="0"/>
                </a:srgbClr>
              </a:gs>
              <a:gs pos="100000">
                <a:schemeClr val="lt2"/>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0" name="Google Shape;40;p9"/>
          <p:cNvPicPr preferRelativeResize="0"/>
          <p:nvPr/>
        </p:nvPicPr>
        <p:blipFill rotWithShape="1">
          <a:blip r:embed="rId1">
            <a:alphaModFix/>
          </a:blip>
          <a:srcRect b="-1562" l="0" r="0" t="0"/>
          <a:stretch/>
        </p:blipFill>
        <p:spPr>
          <a:xfrm>
            <a:off x="0" y="6126480"/>
            <a:ext cx="12192000" cy="742950"/>
          </a:xfrm>
          <a:prstGeom prst="rect">
            <a:avLst/>
          </a:prstGeom>
          <a:noFill/>
          <a:ln>
            <a:noFill/>
          </a:ln>
        </p:spPr>
      </p:pic>
      <p:sp>
        <p:nvSpPr>
          <p:cNvPr id="41" name="Google Shape;41;p9"/>
          <p:cNvSpPr txBox="1"/>
          <p:nvPr>
            <p:ph type="title"/>
          </p:nvPr>
        </p:nvSpPr>
        <p:spPr>
          <a:xfrm>
            <a:off x="1451579" y="804519"/>
            <a:ext cx="9603275" cy="104923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0"/>
              </a:spcBef>
              <a:spcAft>
                <a:spcPts val="0"/>
              </a:spcAft>
              <a:buClr>
                <a:schemeClr val="dk1"/>
              </a:buClr>
              <a:buSzPts val="3200"/>
              <a:buFont typeface="Gill Sans"/>
              <a:buNone/>
              <a:defRPr b="0" i="0" sz="3200" u="none" cap="none" strike="noStrike">
                <a:solidFill>
                  <a:schemeClr val="dk1"/>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2" name="Google Shape;42;p9"/>
          <p:cNvSpPr txBox="1"/>
          <p:nvPr>
            <p:ph idx="1" type="body"/>
          </p:nvPr>
        </p:nvSpPr>
        <p:spPr>
          <a:xfrm>
            <a:off x="1451579" y="2015732"/>
            <a:ext cx="9603275" cy="3450613"/>
          </a:xfrm>
          <a:prstGeom prst="rect">
            <a:avLst/>
          </a:prstGeom>
          <a:noFill/>
          <a:ln>
            <a:noFill/>
          </a:ln>
        </p:spPr>
        <p:txBody>
          <a:bodyPr anchorCtr="0" anchor="t" bIns="45700" lIns="91425" spcFirstLastPara="1" rIns="91425" wrap="square" tIns="45700">
            <a:normAutofit/>
          </a:bodyPr>
          <a:lstStyle>
            <a:lvl1pPr indent="-355600" lvl="0" marL="457200" marR="0" rtl="0" algn="l">
              <a:lnSpc>
                <a:spcPct val="120000"/>
              </a:lnSpc>
              <a:spcBef>
                <a:spcPts val="1000"/>
              </a:spcBef>
              <a:spcAft>
                <a:spcPts val="0"/>
              </a:spcAft>
              <a:buClr>
                <a:schemeClr val="accent1"/>
              </a:buClr>
              <a:buSzPts val="2000"/>
              <a:buFont typeface="Arial"/>
              <a:buChar char="•"/>
              <a:defRPr b="0" i="0" sz="2000" u="none" cap="none" strike="noStrike">
                <a:solidFill>
                  <a:schemeClr val="dk1"/>
                </a:solidFill>
                <a:latin typeface="Gill Sans"/>
                <a:ea typeface="Gill Sans"/>
                <a:cs typeface="Gill Sans"/>
                <a:sym typeface="Gill Sans"/>
              </a:defRPr>
            </a:lvl1pPr>
            <a:lvl2pPr indent="-342900" lvl="1" marL="914400" marR="0" rtl="0" algn="l">
              <a:lnSpc>
                <a:spcPct val="120000"/>
              </a:lnSpc>
              <a:spcBef>
                <a:spcPts val="500"/>
              </a:spcBef>
              <a:spcAft>
                <a:spcPts val="0"/>
              </a:spcAft>
              <a:buClr>
                <a:schemeClr val="accent1"/>
              </a:buClr>
              <a:buSzPts val="1800"/>
              <a:buFont typeface="Arial"/>
              <a:buChar char="•"/>
              <a:defRPr b="0" i="0" sz="1800" u="none" cap="none" strike="noStrike">
                <a:solidFill>
                  <a:schemeClr val="dk1"/>
                </a:solidFill>
                <a:latin typeface="Gill Sans"/>
                <a:ea typeface="Gill Sans"/>
                <a:cs typeface="Gill Sans"/>
                <a:sym typeface="Gill Sans"/>
              </a:defRPr>
            </a:lvl2pPr>
            <a:lvl3pPr indent="-330200" lvl="2" marL="1371600" marR="0" rtl="0" algn="l">
              <a:lnSpc>
                <a:spcPct val="120000"/>
              </a:lnSpc>
              <a:spcBef>
                <a:spcPts val="500"/>
              </a:spcBef>
              <a:spcAft>
                <a:spcPts val="0"/>
              </a:spcAft>
              <a:buClr>
                <a:schemeClr val="accent1"/>
              </a:buClr>
              <a:buSzPts val="1600"/>
              <a:buFont typeface="Arial"/>
              <a:buChar char="•"/>
              <a:defRPr b="0" i="0" sz="1600" u="none" cap="none" strike="noStrike">
                <a:solidFill>
                  <a:schemeClr val="dk1"/>
                </a:solidFill>
                <a:latin typeface="Gill Sans"/>
                <a:ea typeface="Gill Sans"/>
                <a:cs typeface="Gill Sans"/>
                <a:sym typeface="Gill Sans"/>
              </a:defRPr>
            </a:lvl3pPr>
            <a:lvl4pPr indent="-317500" lvl="3" marL="1828800" marR="0" rtl="0" algn="l">
              <a:lnSpc>
                <a:spcPct val="120000"/>
              </a:lnSpc>
              <a:spcBef>
                <a:spcPts val="500"/>
              </a:spcBef>
              <a:spcAft>
                <a:spcPts val="0"/>
              </a:spcAft>
              <a:buClr>
                <a:schemeClr val="accent1"/>
              </a:buClr>
              <a:buSzPts val="1400"/>
              <a:buFont typeface="Arial"/>
              <a:buChar char="•"/>
              <a:defRPr b="0" i="0" sz="1400" u="none" cap="none" strike="noStrike">
                <a:solidFill>
                  <a:schemeClr val="dk1"/>
                </a:solidFill>
                <a:latin typeface="Gill Sans"/>
                <a:ea typeface="Gill Sans"/>
                <a:cs typeface="Gill Sans"/>
                <a:sym typeface="Gill Sans"/>
              </a:defRPr>
            </a:lvl4pPr>
            <a:lvl5pPr indent="-304800" lvl="4" marL="2286000" marR="0" rtl="0" algn="l">
              <a:lnSpc>
                <a:spcPct val="120000"/>
              </a:lnSpc>
              <a:spcBef>
                <a:spcPts val="500"/>
              </a:spcBef>
              <a:spcAft>
                <a:spcPts val="0"/>
              </a:spcAft>
              <a:buClr>
                <a:schemeClr val="accent1"/>
              </a:buClr>
              <a:buSzPts val="1200"/>
              <a:buFont typeface="Arial"/>
              <a:buChar char="•"/>
              <a:defRPr b="0" i="0" sz="1200" u="none" cap="none" strike="noStrike">
                <a:solidFill>
                  <a:schemeClr val="dk1"/>
                </a:solidFill>
                <a:latin typeface="Gill Sans"/>
                <a:ea typeface="Gill Sans"/>
                <a:cs typeface="Gill Sans"/>
                <a:sym typeface="Gill Sans"/>
              </a:defRPr>
            </a:lvl5pPr>
            <a:lvl6pPr indent="-304800" lvl="5" marL="2743200" marR="0" rtl="0" algn="l">
              <a:lnSpc>
                <a:spcPct val="120000"/>
              </a:lnSpc>
              <a:spcBef>
                <a:spcPts val="500"/>
              </a:spcBef>
              <a:spcAft>
                <a:spcPts val="0"/>
              </a:spcAft>
              <a:buClr>
                <a:schemeClr val="accent1"/>
              </a:buClr>
              <a:buSzPts val="1200"/>
              <a:buFont typeface="Arial"/>
              <a:buChar char="•"/>
              <a:defRPr b="0" i="0" sz="1200" u="none" cap="none" strike="noStrike">
                <a:solidFill>
                  <a:schemeClr val="dk1"/>
                </a:solidFill>
                <a:latin typeface="Gill Sans"/>
                <a:ea typeface="Gill Sans"/>
                <a:cs typeface="Gill Sans"/>
                <a:sym typeface="Gill Sans"/>
              </a:defRPr>
            </a:lvl6pPr>
            <a:lvl7pPr indent="-304800" lvl="6" marL="3200400" marR="0" rtl="0" algn="l">
              <a:lnSpc>
                <a:spcPct val="120000"/>
              </a:lnSpc>
              <a:spcBef>
                <a:spcPts val="500"/>
              </a:spcBef>
              <a:spcAft>
                <a:spcPts val="0"/>
              </a:spcAft>
              <a:buClr>
                <a:schemeClr val="accent1"/>
              </a:buClr>
              <a:buSzPts val="1200"/>
              <a:buFont typeface="Arial"/>
              <a:buChar char="•"/>
              <a:defRPr b="0" i="0" sz="1200" u="none" cap="none" strike="noStrike">
                <a:solidFill>
                  <a:schemeClr val="dk1"/>
                </a:solidFill>
                <a:latin typeface="Gill Sans"/>
                <a:ea typeface="Gill Sans"/>
                <a:cs typeface="Gill Sans"/>
                <a:sym typeface="Gill Sans"/>
              </a:defRPr>
            </a:lvl7pPr>
            <a:lvl8pPr indent="-304800" lvl="7" marL="3657600" marR="0" rtl="0" algn="l">
              <a:lnSpc>
                <a:spcPct val="120000"/>
              </a:lnSpc>
              <a:spcBef>
                <a:spcPts val="500"/>
              </a:spcBef>
              <a:spcAft>
                <a:spcPts val="0"/>
              </a:spcAft>
              <a:buClr>
                <a:schemeClr val="accent1"/>
              </a:buClr>
              <a:buSzPts val="1200"/>
              <a:buFont typeface="Arial"/>
              <a:buChar char="•"/>
              <a:defRPr b="0" i="0" sz="1200" u="none" cap="none" strike="noStrike">
                <a:solidFill>
                  <a:schemeClr val="dk1"/>
                </a:solidFill>
                <a:latin typeface="Gill Sans"/>
                <a:ea typeface="Gill Sans"/>
                <a:cs typeface="Gill Sans"/>
                <a:sym typeface="Gill Sans"/>
              </a:defRPr>
            </a:lvl8pPr>
            <a:lvl9pPr indent="-304800" lvl="8" marL="4114800" marR="0" rtl="0" algn="l">
              <a:lnSpc>
                <a:spcPct val="120000"/>
              </a:lnSpc>
              <a:spcBef>
                <a:spcPts val="500"/>
              </a:spcBef>
              <a:spcAft>
                <a:spcPts val="0"/>
              </a:spcAft>
              <a:buClr>
                <a:schemeClr val="accent1"/>
              </a:buClr>
              <a:buSzPts val="1200"/>
              <a:buFont typeface="Arial"/>
              <a:buChar char="•"/>
              <a:defRPr b="0" i="0" sz="1200" u="none" cap="none" strike="noStrike">
                <a:solidFill>
                  <a:schemeClr val="dk1"/>
                </a:solidFill>
                <a:latin typeface="Gill Sans"/>
                <a:ea typeface="Gill Sans"/>
                <a:cs typeface="Gill Sans"/>
                <a:sym typeface="Gill Sans"/>
              </a:defRPr>
            </a:lvl9pPr>
          </a:lstStyle>
          <a:p/>
        </p:txBody>
      </p:sp>
      <p:sp>
        <p:nvSpPr>
          <p:cNvPr id="43" name="Google Shape;43;p9"/>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000" u="none" cap="none" strike="noStrike">
                <a:solidFill>
                  <a:srgbClr val="888888"/>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44" name="Google Shape;44;p9"/>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00" u="none" cap="none" strike="noStrike">
                <a:solidFill>
                  <a:srgbClr val="888888"/>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45" name="Google Shape;45;p9"/>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46" name="Google Shape;46;p9"/>
          <p:cNvCxnSpPr/>
          <p:nvPr/>
        </p:nvCxnSpPr>
        <p:spPr>
          <a:xfrm>
            <a:off x="0" y="6128413"/>
            <a:ext cx="12192000" cy="0"/>
          </a:xfrm>
          <a:prstGeom prst="straightConnector1">
            <a:avLst/>
          </a:prstGeom>
          <a:noFill/>
          <a:ln cap="flat" cmpd="sng" w="12700">
            <a:solidFill>
              <a:srgbClr val="000001">
                <a:alpha val="20000"/>
              </a:srgbClr>
            </a:solidFill>
            <a:prstDash val="solid"/>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jp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0.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0.jp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13" name="Shape 113"/>
        <p:cNvGrpSpPr/>
        <p:nvPr/>
      </p:nvGrpSpPr>
      <p:grpSpPr>
        <a:xfrm>
          <a:off x="0" y="0"/>
          <a:ext cx="0" cy="0"/>
          <a:chOff x="0" y="0"/>
          <a:chExt cx="0" cy="0"/>
        </a:xfrm>
      </p:grpSpPr>
      <p:sp>
        <p:nvSpPr>
          <p:cNvPr id="114" name="Google Shape;114;p1"/>
          <p:cNvSpPr/>
          <p:nvPr/>
        </p:nvSpPr>
        <p:spPr>
          <a:xfrm>
            <a:off x="2" y="0"/>
            <a:ext cx="12191695"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5" name="Google Shape;115;p1"/>
          <p:cNvSpPr/>
          <p:nvPr/>
        </p:nvSpPr>
        <p:spPr>
          <a:xfrm>
            <a:off x="0" y="2019476"/>
            <a:ext cx="12192000" cy="4105941"/>
          </a:xfrm>
          <a:prstGeom prst="rect">
            <a:avLst/>
          </a:prstGeom>
          <a:gradFill>
            <a:gsLst>
              <a:gs pos="0">
                <a:srgbClr val="455F51">
                  <a:alpha val="0"/>
                </a:srgbClr>
              </a:gs>
              <a:gs pos="100000">
                <a:schemeClr val="dk2"/>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6" name="Google Shape;116;p1"/>
          <p:cNvSpPr/>
          <p:nvPr/>
        </p:nvSpPr>
        <p:spPr>
          <a:xfrm>
            <a:off x="643331" y="638508"/>
            <a:ext cx="10905339" cy="4843439"/>
          </a:xfrm>
          <a:prstGeom prst="rect">
            <a:avLst/>
          </a:prstGeom>
          <a:gradFill>
            <a:gsLst>
              <a:gs pos="0">
                <a:srgbClr val="000001"/>
              </a:gs>
              <a:gs pos="100000">
                <a:srgbClr val="191919"/>
              </a:gs>
            </a:gsLst>
            <a:lin ang="5400000" scaled="0"/>
          </a:gradFill>
          <a:ln>
            <a:noFill/>
          </a:ln>
          <a:effectLst>
            <a:outerShdw blurRad="127000" sx="98000" rotWithShape="0" algn="tl" dir="4740000" dist="228600" sy="98000">
              <a:srgbClr val="000000">
                <a:alpha val="3137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7" name="Google Shape;117;p1"/>
          <p:cNvSpPr/>
          <p:nvPr/>
        </p:nvSpPr>
        <p:spPr>
          <a:xfrm>
            <a:off x="870204" y="865667"/>
            <a:ext cx="10451592" cy="4389120"/>
          </a:xfrm>
          <a:prstGeom prst="rect">
            <a:avLst/>
          </a:prstGeom>
          <a:gradFill>
            <a:gsLst>
              <a:gs pos="0">
                <a:srgbClr val="EDEBE4"/>
              </a:gs>
              <a:gs pos="100000">
                <a:srgbClr val="CDC8BC"/>
              </a:gs>
            </a:gsLst>
            <a:path path="circle">
              <a:fillToRect b="50%" l="50%" r="50%" t="50%"/>
            </a:path>
            <a:tileRect/>
          </a:gradFill>
          <a:ln cap="flat" cmpd="sng" w="50800">
            <a:solidFill>
              <a:srgbClr val="19191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8" name="Google Shape;118;p1"/>
          <p:cNvSpPr/>
          <p:nvPr/>
        </p:nvSpPr>
        <p:spPr>
          <a:xfrm>
            <a:off x="1034696" y="1030284"/>
            <a:ext cx="10122300" cy="4059900"/>
          </a:xfrm>
          <a:prstGeom prst="rect">
            <a:avLst/>
          </a:prstGeom>
          <a:solidFill>
            <a:schemeClr val="lt1"/>
          </a:solidFill>
          <a:ln cap="flat" cmpd="sng" w="15875">
            <a:solidFill>
              <a:srgbClr val="94949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9" name="Google Shape;119;p1"/>
          <p:cNvSpPr txBox="1"/>
          <p:nvPr>
            <p:ph type="ctrTitle"/>
          </p:nvPr>
        </p:nvSpPr>
        <p:spPr>
          <a:xfrm>
            <a:off x="4535540" y="1278460"/>
            <a:ext cx="5725500" cy="2843400"/>
          </a:xfrm>
          <a:prstGeom prst="rect">
            <a:avLst/>
          </a:prstGeom>
          <a:noFill/>
          <a:ln>
            <a:noFill/>
          </a:ln>
        </p:spPr>
        <p:txBody>
          <a:bodyPr anchorCtr="0" anchor="ctr" bIns="0" lIns="91425" spcFirstLastPara="1" rIns="91425" wrap="square" tIns="45700">
            <a:normAutofit fontScale="90000"/>
          </a:bodyPr>
          <a:lstStyle/>
          <a:p>
            <a:pPr indent="0" lvl="0" marL="0" rtl="0" algn="l">
              <a:lnSpc>
                <a:spcPct val="90000"/>
              </a:lnSpc>
              <a:spcBef>
                <a:spcPts val="0"/>
              </a:spcBef>
              <a:spcAft>
                <a:spcPts val="0"/>
              </a:spcAft>
              <a:buClr>
                <a:srgbClr val="454545"/>
              </a:buClr>
              <a:buSzPct val="100000"/>
              <a:buFont typeface="Gill Sans"/>
              <a:buNone/>
            </a:pPr>
            <a:r>
              <a:rPr lang="en-US" sz="7200">
                <a:solidFill>
                  <a:srgbClr val="454545"/>
                </a:solidFill>
              </a:rPr>
              <a:t>Introducing The Family Bank</a:t>
            </a:r>
            <a:endParaRPr/>
          </a:p>
        </p:txBody>
      </p:sp>
      <p:pic>
        <p:nvPicPr>
          <p:cNvPr id="120" name="Google Shape;120;p1"/>
          <p:cNvPicPr preferRelativeResize="0"/>
          <p:nvPr/>
        </p:nvPicPr>
        <p:blipFill rotWithShape="1">
          <a:blip r:embed="rId3">
            <a:alphaModFix/>
          </a:blip>
          <a:srcRect b="-1562" l="0" r="0" t="0"/>
          <a:stretch/>
        </p:blipFill>
        <p:spPr>
          <a:xfrm>
            <a:off x="0" y="6126480"/>
            <a:ext cx="12192000" cy="742950"/>
          </a:xfrm>
          <a:prstGeom prst="rect">
            <a:avLst/>
          </a:prstGeom>
          <a:noFill/>
          <a:ln>
            <a:noFill/>
          </a:ln>
        </p:spPr>
      </p:pic>
      <p:cxnSp>
        <p:nvCxnSpPr>
          <p:cNvPr id="121" name="Google Shape;121;p1"/>
          <p:cNvCxnSpPr/>
          <p:nvPr/>
        </p:nvCxnSpPr>
        <p:spPr>
          <a:xfrm>
            <a:off x="0" y="6128413"/>
            <a:ext cx="12192000" cy="0"/>
          </a:xfrm>
          <a:prstGeom prst="straightConnector1">
            <a:avLst/>
          </a:prstGeom>
          <a:noFill/>
          <a:ln cap="flat" cmpd="sng" w="12700">
            <a:solidFill>
              <a:srgbClr val="000001">
                <a:alpha val="20000"/>
              </a:srgbClr>
            </a:solidFill>
            <a:prstDash val="solid"/>
            <a:round/>
            <a:headEnd len="sm" w="sm" type="none"/>
            <a:tailEnd len="sm" w="sm" type="none"/>
          </a:ln>
        </p:spPr>
      </p:cxnSp>
      <p:pic>
        <p:nvPicPr>
          <p:cNvPr descr="A plant growing out of a coin&#10;&#10;Description automatically generated with medium confidence" id="122" name="Google Shape;122;p1"/>
          <p:cNvPicPr preferRelativeResize="0"/>
          <p:nvPr/>
        </p:nvPicPr>
        <p:blipFill rotWithShape="1">
          <a:blip r:embed="rId4">
            <a:alphaModFix/>
          </a:blip>
          <a:srcRect b="0" l="0" r="0" t="0"/>
          <a:stretch/>
        </p:blipFill>
        <p:spPr>
          <a:xfrm>
            <a:off x="2406095" y="1741675"/>
            <a:ext cx="1884629" cy="225289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27" name="Shape 127"/>
        <p:cNvGrpSpPr/>
        <p:nvPr/>
      </p:nvGrpSpPr>
      <p:grpSpPr>
        <a:xfrm>
          <a:off x="0" y="0"/>
          <a:ext cx="0" cy="0"/>
          <a:chOff x="0" y="0"/>
          <a:chExt cx="0" cy="0"/>
        </a:xfrm>
      </p:grpSpPr>
      <p:sp>
        <p:nvSpPr>
          <p:cNvPr id="128" name="Google Shape;128;p2"/>
          <p:cNvSpPr/>
          <p:nvPr/>
        </p:nvSpPr>
        <p:spPr>
          <a:xfrm>
            <a:off x="303" y="0"/>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29" name="Google Shape;129;p2"/>
          <p:cNvSpPr/>
          <p:nvPr/>
        </p:nvSpPr>
        <p:spPr>
          <a:xfrm>
            <a:off x="0" y="-2"/>
            <a:ext cx="4062127" cy="685800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30" name="Google Shape;130;p2"/>
          <p:cNvSpPr txBox="1"/>
          <p:nvPr>
            <p:ph type="title"/>
          </p:nvPr>
        </p:nvSpPr>
        <p:spPr>
          <a:xfrm>
            <a:off x="849683" y="1240076"/>
            <a:ext cx="2727813" cy="458452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FF"/>
              </a:buClr>
              <a:buSzPts val="3200"/>
              <a:buFont typeface="Gill Sans"/>
              <a:buNone/>
            </a:pPr>
            <a:r>
              <a:rPr lang="en-US">
                <a:solidFill>
                  <a:srgbClr val="FFFFFF"/>
                </a:solidFill>
              </a:rPr>
              <a:t>AGENDA</a:t>
            </a:r>
            <a:endParaRPr/>
          </a:p>
        </p:txBody>
      </p:sp>
      <p:sp>
        <p:nvSpPr>
          <p:cNvPr id="131" name="Google Shape;131;p2"/>
          <p:cNvSpPr txBox="1"/>
          <p:nvPr>
            <p:ph idx="1" type="body"/>
          </p:nvPr>
        </p:nvSpPr>
        <p:spPr>
          <a:xfrm>
            <a:off x="4498069" y="449527"/>
            <a:ext cx="6034800" cy="4916400"/>
          </a:xfrm>
          <a:prstGeom prst="rect">
            <a:avLst/>
          </a:prstGeom>
          <a:noFill/>
          <a:ln>
            <a:noFill/>
          </a:ln>
        </p:spPr>
        <p:txBody>
          <a:bodyPr anchorCtr="0" anchor="t" bIns="45700" lIns="91425" spcFirstLastPara="1" rIns="91425" wrap="square" tIns="45700">
            <a:noAutofit/>
          </a:bodyPr>
          <a:lstStyle/>
          <a:p>
            <a:pPr indent="-347980" lvl="0" marL="457200" rtl="0" algn="l">
              <a:lnSpc>
                <a:spcPct val="190000"/>
              </a:lnSpc>
              <a:spcBef>
                <a:spcPts val="0"/>
              </a:spcBef>
              <a:spcAft>
                <a:spcPts val="0"/>
              </a:spcAft>
              <a:buSzPts val="1880"/>
              <a:buChar char="•"/>
            </a:pPr>
            <a:r>
              <a:rPr lang="en-US" sz="1879"/>
              <a:t>Stakeholder analysis</a:t>
            </a:r>
            <a:endParaRPr sz="1879"/>
          </a:p>
          <a:p>
            <a:pPr indent="-347916" lvl="0" marL="457200" rtl="0" algn="l">
              <a:lnSpc>
                <a:spcPct val="190000"/>
              </a:lnSpc>
              <a:spcBef>
                <a:spcPts val="0"/>
              </a:spcBef>
              <a:spcAft>
                <a:spcPts val="0"/>
              </a:spcAft>
              <a:buSzPts val="1879"/>
              <a:buChar char="•"/>
            </a:pPr>
            <a:r>
              <a:rPr lang="en-US" sz="1879"/>
              <a:t>Support clusters</a:t>
            </a:r>
            <a:endParaRPr sz="1879"/>
          </a:p>
          <a:p>
            <a:pPr indent="-347916" lvl="0" marL="457200" rtl="0" algn="l">
              <a:lnSpc>
                <a:spcPct val="190000"/>
              </a:lnSpc>
              <a:spcBef>
                <a:spcPts val="0"/>
              </a:spcBef>
              <a:spcAft>
                <a:spcPts val="0"/>
              </a:spcAft>
              <a:buSzPts val="1879"/>
              <a:buChar char="•"/>
            </a:pPr>
            <a:r>
              <a:rPr lang="en-US" sz="1879"/>
              <a:t>Designing messages for clusters</a:t>
            </a:r>
            <a:endParaRPr sz="1879"/>
          </a:p>
          <a:p>
            <a:pPr indent="-347916" lvl="0" marL="457200" rtl="0" algn="l">
              <a:lnSpc>
                <a:spcPct val="190000"/>
              </a:lnSpc>
              <a:spcBef>
                <a:spcPts val="0"/>
              </a:spcBef>
              <a:spcAft>
                <a:spcPts val="0"/>
              </a:spcAft>
              <a:buSzPts val="1879"/>
              <a:buChar char="•"/>
            </a:pPr>
            <a:r>
              <a:rPr lang="en-US" sz="1879"/>
              <a:t>Family members’ decision journeys</a:t>
            </a:r>
            <a:endParaRPr sz="1879"/>
          </a:p>
          <a:p>
            <a:pPr indent="-347916" lvl="0" marL="457200" rtl="0" algn="l">
              <a:lnSpc>
                <a:spcPct val="190000"/>
              </a:lnSpc>
              <a:spcBef>
                <a:spcPts val="0"/>
              </a:spcBef>
              <a:spcAft>
                <a:spcPts val="0"/>
              </a:spcAft>
              <a:buSzPts val="1879"/>
              <a:buChar char="•"/>
            </a:pPr>
            <a:r>
              <a:rPr lang="en-US" sz="1879"/>
              <a:t>Communication plan short term</a:t>
            </a:r>
            <a:endParaRPr sz="1879"/>
          </a:p>
          <a:p>
            <a:pPr indent="-347916" lvl="0" marL="457200" rtl="0" algn="l">
              <a:lnSpc>
                <a:spcPct val="190000"/>
              </a:lnSpc>
              <a:spcBef>
                <a:spcPts val="0"/>
              </a:spcBef>
              <a:spcAft>
                <a:spcPts val="0"/>
              </a:spcAft>
              <a:buSzPts val="1879"/>
              <a:buChar char="•"/>
            </a:pPr>
            <a:r>
              <a:rPr lang="en-US" sz="1879"/>
              <a:t>Communication plan up to 1 year </a:t>
            </a:r>
            <a:endParaRPr sz="1879"/>
          </a:p>
          <a:p>
            <a:pPr indent="0" lvl="0" marL="457200" rtl="0" algn="l">
              <a:lnSpc>
                <a:spcPct val="190000"/>
              </a:lnSpc>
              <a:spcBef>
                <a:spcPts val="0"/>
              </a:spcBef>
              <a:spcAft>
                <a:spcPts val="0"/>
              </a:spcAft>
              <a:buSzPts val="1800"/>
              <a:buNone/>
            </a:pPr>
            <a:r>
              <a:t/>
            </a:r>
            <a:endParaRPr sz="1879"/>
          </a:p>
          <a:p>
            <a:pPr indent="0" lvl="0" marL="0" rtl="0" algn="l">
              <a:lnSpc>
                <a:spcPct val="190000"/>
              </a:lnSpc>
              <a:spcBef>
                <a:spcPts val="0"/>
              </a:spcBef>
              <a:spcAft>
                <a:spcPts val="0"/>
              </a:spcAft>
              <a:buSzPts val="1800"/>
              <a:buNone/>
            </a:pPr>
            <a:r>
              <a:t/>
            </a:r>
            <a:endParaRPr sz="1879"/>
          </a:p>
          <a:p>
            <a:pPr indent="0" lvl="0" marL="0" rtl="0" algn="l">
              <a:lnSpc>
                <a:spcPct val="110000"/>
              </a:lnSpc>
              <a:spcBef>
                <a:spcPts val="1000"/>
              </a:spcBef>
              <a:spcAft>
                <a:spcPts val="0"/>
              </a:spcAft>
              <a:buSzPts val="1400"/>
              <a:buNone/>
            </a:pPr>
            <a:r>
              <a:t/>
            </a:r>
            <a:endParaRPr sz="1679"/>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36" name="Shape 136"/>
        <p:cNvGrpSpPr/>
        <p:nvPr/>
      </p:nvGrpSpPr>
      <p:grpSpPr>
        <a:xfrm>
          <a:off x="0" y="0"/>
          <a:ext cx="0" cy="0"/>
          <a:chOff x="0" y="0"/>
          <a:chExt cx="0" cy="0"/>
        </a:xfrm>
      </p:grpSpPr>
      <p:sp>
        <p:nvSpPr>
          <p:cNvPr id="137" name="Google Shape;137;p3"/>
          <p:cNvSpPr/>
          <p:nvPr/>
        </p:nvSpPr>
        <p:spPr>
          <a:xfrm>
            <a:off x="0" y="2019476"/>
            <a:ext cx="12192000" cy="4105941"/>
          </a:xfrm>
          <a:prstGeom prst="rect">
            <a:avLst/>
          </a:prstGeom>
          <a:gradFill>
            <a:gsLst>
              <a:gs pos="0">
                <a:srgbClr val="455F51">
                  <a:alpha val="0"/>
                </a:srgbClr>
              </a:gs>
              <a:gs pos="100000">
                <a:schemeClr val="dk2"/>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pic>
        <p:nvPicPr>
          <p:cNvPr id="138" name="Google Shape;138;p3"/>
          <p:cNvPicPr preferRelativeResize="0"/>
          <p:nvPr/>
        </p:nvPicPr>
        <p:blipFill rotWithShape="1">
          <a:blip r:embed="rId3">
            <a:alphaModFix/>
          </a:blip>
          <a:srcRect b="-1562" l="0" r="0" t="0"/>
          <a:stretch/>
        </p:blipFill>
        <p:spPr>
          <a:xfrm>
            <a:off x="0" y="6126480"/>
            <a:ext cx="12192000" cy="742950"/>
          </a:xfrm>
          <a:prstGeom prst="rect">
            <a:avLst/>
          </a:prstGeom>
          <a:noFill/>
          <a:ln>
            <a:noFill/>
          </a:ln>
        </p:spPr>
      </p:pic>
      <p:cxnSp>
        <p:nvCxnSpPr>
          <p:cNvPr id="139" name="Google Shape;139;p3"/>
          <p:cNvCxnSpPr/>
          <p:nvPr/>
        </p:nvCxnSpPr>
        <p:spPr>
          <a:xfrm>
            <a:off x="0" y="6128413"/>
            <a:ext cx="12192000" cy="0"/>
          </a:xfrm>
          <a:prstGeom prst="straightConnector1">
            <a:avLst/>
          </a:prstGeom>
          <a:noFill/>
          <a:ln cap="flat" cmpd="sng" w="12700">
            <a:solidFill>
              <a:srgbClr val="000001">
                <a:alpha val="20000"/>
              </a:srgbClr>
            </a:solidFill>
            <a:prstDash val="solid"/>
            <a:round/>
            <a:headEnd len="sm" w="sm" type="none"/>
            <a:tailEnd len="sm" w="sm" type="none"/>
          </a:ln>
        </p:spPr>
      </p:cxnSp>
      <p:cxnSp>
        <p:nvCxnSpPr>
          <p:cNvPr id="140" name="Google Shape;140;p3"/>
          <p:cNvCxnSpPr/>
          <p:nvPr/>
        </p:nvCxnSpPr>
        <p:spPr>
          <a:xfrm>
            <a:off x="2417780" y="3528542"/>
            <a:ext cx="8637072" cy="0"/>
          </a:xfrm>
          <a:prstGeom prst="straightConnector1">
            <a:avLst/>
          </a:prstGeom>
          <a:noFill/>
          <a:ln cap="flat" cmpd="sng" w="31750">
            <a:solidFill>
              <a:schemeClr val="accent1"/>
            </a:solidFill>
            <a:prstDash val="solid"/>
            <a:round/>
            <a:headEnd len="sm" w="sm" type="none"/>
            <a:tailEnd len="sm" w="sm" type="none"/>
          </a:ln>
        </p:spPr>
      </p:cxnSp>
      <p:sp>
        <p:nvSpPr>
          <p:cNvPr id="141" name="Google Shape;141;p3"/>
          <p:cNvSpPr/>
          <p:nvPr/>
        </p:nvSpPr>
        <p:spPr>
          <a:xfrm>
            <a:off x="2" y="0"/>
            <a:ext cx="12191695"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2" name="Google Shape;142;p3"/>
          <p:cNvSpPr/>
          <p:nvPr/>
        </p:nvSpPr>
        <p:spPr>
          <a:xfrm>
            <a:off x="0" y="2019476"/>
            <a:ext cx="12192000" cy="4105941"/>
          </a:xfrm>
          <a:prstGeom prst="rect">
            <a:avLst/>
          </a:prstGeom>
          <a:gradFill>
            <a:gsLst>
              <a:gs pos="0">
                <a:srgbClr val="455F51">
                  <a:alpha val="0"/>
                </a:srgbClr>
              </a:gs>
              <a:gs pos="100000">
                <a:schemeClr val="dk2"/>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3" name="Google Shape;143;p3"/>
          <p:cNvSpPr/>
          <p:nvPr/>
        </p:nvSpPr>
        <p:spPr>
          <a:xfrm>
            <a:off x="643331" y="638508"/>
            <a:ext cx="10905339" cy="4843439"/>
          </a:xfrm>
          <a:prstGeom prst="rect">
            <a:avLst/>
          </a:prstGeom>
          <a:gradFill>
            <a:gsLst>
              <a:gs pos="0">
                <a:srgbClr val="000001"/>
              </a:gs>
              <a:gs pos="100000">
                <a:srgbClr val="191919"/>
              </a:gs>
            </a:gsLst>
            <a:lin ang="5400000" scaled="0"/>
          </a:gradFill>
          <a:ln>
            <a:noFill/>
          </a:ln>
          <a:effectLst>
            <a:outerShdw blurRad="127000" sx="98000" rotWithShape="0" algn="tl" dir="4740000" dist="228600" sy="98000">
              <a:srgbClr val="000000">
                <a:alpha val="3137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4" name="Google Shape;144;p3"/>
          <p:cNvSpPr/>
          <p:nvPr/>
        </p:nvSpPr>
        <p:spPr>
          <a:xfrm>
            <a:off x="870204" y="865667"/>
            <a:ext cx="10451592" cy="4389120"/>
          </a:xfrm>
          <a:prstGeom prst="rect">
            <a:avLst/>
          </a:prstGeom>
          <a:gradFill>
            <a:gsLst>
              <a:gs pos="0">
                <a:srgbClr val="EDEBE4"/>
              </a:gs>
              <a:gs pos="100000">
                <a:srgbClr val="CDC8BC"/>
              </a:gs>
            </a:gsLst>
            <a:path path="circle">
              <a:fillToRect b="50%" l="50%" r="50%" t="50%"/>
            </a:path>
            <a:tileRect/>
          </a:gradFill>
          <a:ln cap="flat" cmpd="sng" w="50800">
            <a:solidFill>
              <a:srgbClr val="19191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5" name="Google Shape;145;p3"/>
          <p:cNvSpPr/>
          <p:nvPr/>
        </p:nvSpPr>
        <p:spPr>
          <a:xfrm>
            <a:off x="1034796" y="1030259"/>
            <a:ext cx="10122408" cy="4059936"/>
          </a:xfrm>
          <a:prstGeom prst="rect">
            <a:avLst/>
          </a:prstGeom>
          <a:gradFill>
            <a:gsLst>
              <a:gs pos="0">
                <a:schemeClr val="lt1"/>
              </a:gs>
              <a:gs pos="100000">
                <a:srgbClr val="E6E6E6"/>
              </a:gs>
            </a:gsLst>
            <a:path path="circle">
              <a:fillToRect b="50%" l="50%" r="50%" t="50%"/>
            </a:path>
            <a:tileRect/>
          </a:gradFill>
          <a:ln cap="flat" cmpd="sng" w="15875">
            <a:solidFill>
              <a:srgbClr val="94949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6" name="Google Shape;146;p3"/>
          <p:cNvSpPr txBox="1"/>
          <p:nvPr>
            <p:ph type="title"/>
          </p:nvPr>
        </p:nvSpPr>
        <p:spPr>
          <a:xfrm>
            <a:off x="1557071" y="1584552"/>
            <a:ext cx="9099255" cy="2537251"/>
          </a:xfrm>
          <a:prstGeom prst="rect">
            <a:avLst/>
          </a:prstGeom>
          <a:noFill/>
          <a:ln>
            <a:noFill/>
          </a:ln>
        </p:spPr>
        <p:txBody>
          <a:bodyPr anchorCtr="0" anchor="ctr" bIns="0" lIns="91425" spcFirstLastPara="1" rIns="91425" wrap="square" tIns="45700">
            <a:noAutofit/>
          </a:bodyPr>
          <a:lstStyle/>
          <a:p>
            <a:pPr indent="0" lvl="0" marL="0" rtl="0" algn="l">
              <a:lnSpc>
                <a:spcPct val="100000"/>
              </a:lnSpc>
              <a:spcBef>
                <a:spcPts val="0"/>
              </a:spcBef>
              <a:spcAft>
                <a:spcPts val="0"/>
              </a:spcAft>
              <a:buClr>
                <a:srgbClr val="454545"/>
              </a:buClr>
              <a:buSzPts val="3600"/>
              <a:buFont typeface="Gill Sans"/>
              <a:buNone/>
            </a:pPr>
            <a:r>
              <a:rPr lang="en-US" sz="3000">
                <a:solidFill>
                  <a:schemeClr val="dk1"/>
                </a:solidFill>
              </a:rPr>
              <a:t>What objections might you encounter in telling your family about your plan to start a family bank?</a:t>
            </a:r>
            <a:endParaRPr sz="3000">
              <a:solidFill>
                <a:schemeClr val="dk1"/>
              </a:solidFill>
            </a:endParaRPr>
          </a:p>
          <a:p>
            <a:pPr indent="0" lvl="0" marL="0" rtl="0" algn="l">
              <a:lnSpc>
                <a:spcPct val="100000"/>
              </a:lnSpc>
              <a:spcBef>
                <a:spcPts val="0"/>
              </a:spcBef>
              <a:spcAft>
                <a:spcPts val="0"/>
              </a:spcAft>
              <a:buClr>
                <a:srgbClr val="454545"/>
              </a:buClr>
              <a:buSzPts val="3600"/>
              <a:buFont typeface="Gill Sans"/>
              <a:buNone/>
            </a:pPr>
            <a:r>
              <a:t/>
            </a:r>
            <a:endParaRPr sz="30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US" sz="3000">
                <a:solidFill>
                  <a:schemeClr val="dk1"/>
                </a:solidFill>
              </a:rPr>
              <a:t>What does your family currently think and expect for how you will pass on your wealth? How will they feel about the change?</a:t>
            </a:r>
            <a:endParaRPr sz="3600">
              <a:solidFill>
                <a:srgbClr val="454545"/>
              </a:solidFill>
            </a:endParaRPr>
          </a:p>
        </p:txBody>
      </p:sp>
      <p:pic>
        <p:nvPicPr>
          <p:cNvPr id="147" name="Google Shape;147;p3"/>
          <p:cNvPicPr preferRelativeResize="0"/>
          <p:nvPr/>
        </p:nvPicPr>
        <p:blipFill rotWithShape="1">
          <a:blip r:embed="rId3">
            <a:alphaModFix/>
          </a:blip>
          <a:srcRect b="-1562" l="0" r="0" t="0"/>
          <a:stretch/>
        </p:blipFill>
        <p:spPr>
          <a:xfrm>
            <a:off x="0" y="6126480"/>
            <a:ext cx="12192000" cy="742950"/>
          </a:xfrm>
          <a:prstGeom prst="rect">
            <a:avLst/>
          </a:prstGeom>
          <a:noFill/>
          <a:ln>
            <a:noFill/>
          </a:ln>
        </p:spPr>
      </p:pic>
      <p:cxnSp>
        <p:nvCxnSpPr>
          <p:cNvPr id="148" name="Google Shape;148;p3"/>
          <p:cNvCxnSpPr/>
          <p:nvPr/>
        </p:nvCxnSpPr>
        <p:spPr>
          <a:xfrm>
            <a:off x="0" y="6128413"/>
            <a:ext cx="12192000" cy="0"/>
          </a:xfrm>
          <a:prstGeom prst="straightConnector1">
            <a:avLst/>
          </a:prstGeom>
          <a:noFill/>
          <a:ln cap="flat" cmpd="sng" w="12700">
            <a:solidFill>
              <a:srgbClr val="000001">
                <a:alpha val="20000"/>
              </a:srgbClr>
            </a:solidFill>
            <a:prstDash val="solid"/>
            <a:round/>
            <a:headEnd len="sm" w="sm" type="none"/>
            <a:tailEnd len="sm" w="sm"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8"/>
          <p:cNvSpPr txBox="1"/>
          <p:nvPr>
            <p:ph type="title"/>
          </p:nvPr>
        </p:nvSpPr>
        <p:spPr>
          <a:xfrm>
            <a:off x="1449225" y="804895"/>
            <a:ext cx="9605700" cy="598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Who are the stakeholders? </a:t>
            </a:r>
            <a:endParaRPr/>
          </a:p>
        </p:txBody>
      </p:sp>
      <p:sp>
        <p:nvSpPr>
          <p:cNvPr id="154" name="Google Shape;154;p28"/>
          <p:cNvSpPr txBox="1"/>
          <p:nvPr>
            <p:ph idx="1" type="body"/>
          </p:nvPr>
        </p:nvSpPr>
        <p:spPr>
          <a:xfrm>
            <a:off x="531607" y="2202450"/>
            <a:ext cx="10397700" cy="4228500"/>
          </a:xfrm>
          <a:prstGeom prst="rect">
            <a:avLst/>
          </a:prstGeom>
          <a:noFill/>
          <a:ln>
            <a:noFill/>
          </a:ln>
        </p:spPr>
        <p:txBody>
          <a:bodyPr anchorCtr="0" anchor="t" bIns="45700" lIns="91425" spcFirstLastPara="1" rIns="91425" wrap="square" tIns="45700">
            <a:normAutofit/>
          </a:bodyPr>
          <a:lstStyle/>
          <a:p>
            <a:pPr indent="-342900" lvl="0" marL="457200" rtl="0" algn="l">
              <a:lnSpc>
                <a:spcPct val="120000"/>
              </a:lnSpc>
              <a:spcBef>
                <a:spcPts val="1000"/>
              </a:spcBef>
              <a:spcAft>
                <a:spcPts val="0"/>
              </a:spcAft>
              <a:buSzPts val="1800"/>
              <a:buChar char="•"/>
            </a:pPr>
            <a:r>
              <a:rPr lang="en-US"/>
              <a:t>List everyone who should have a say in the family bank</a:t>
            </a:r>
            <a:endParaRPr/>
          </a:p>
          <a:p>
            <a:pPr indent="-342900" lvl="0" marL="457200" rtl="0" algn="l">
              <a:lnSpc>
                <a:spcPct val="120000"/>
              </a:lnSpc>
              <a:spcBef>
                <a:spcPts val="1000"/>
              </a:spcBef>
              <a:spcAft>
                <a:spcPts val="0"/>
              </a:spcAft>
              <a:buSzPts val="1800"/>
              <a:buChar char="•"/>
            </a:pPr>
            <a:r>
              <a:rPr lang="en-US"/>
              <a:t>What’s their likely first position (against the bank, won’t care about it either way, neutral, supportive/committed)</a:t>
            </a:r>
            <a:endParaRPr/>
          </a:p>
          <a:p>
            <a:pPr indent="-342900" lvl="0" marL="457200" rtl="0" algn="l">
              <a:lnSpc>
                <a:spcPct val="120000"/>
              </a:lnSpc>
              <a:spcBef>
                <a:spcPts val="1000"/>
              </a:spcBef>
              <a:spcAft>
                <a:spcPts val="0"/>
              </a:spcAft>
              <a:buSzPts val="1800"/>
              <a:buChar char="•"/>
            </a:pPr>
            <a:r>
              <a:rPr lang="en-US"/>
              <a:t>How involved do we expect them to be?</a:t>
            </a:r>
            <a:endParaRPr/>
          </a:p>
          <a:p>
            <a:pPr indent="-342900" lvl="0" marL="457200" rtl="0" algn="l">
              <a:lnSpc>
                <a:spcPct val="120000"/>
              </a:lnSpc>
              <a:spcBef>
                <a:spcPts val="1000"/>
              </a:spcBef>
              <a:spcAft>
                <a:spcPts val="0"/>
              </a:spcAft>
              <a:buSzPts val="1800"/>
              <a:buChar char="•"/>
            </a:pPr>
            <a:r>
              <a:rPr lang="en-US"/>
              <a:t>Anticipated issues/concerns?</a:t>
            </a:r>
            <a:endParaRPr/>
          </a:p>
          <a:p>
            <a:pPr indent="-342900" lvl="0" marL="457200" rtl="0" algn="l">
              <a:lnSpc>
                <a:spcPct val="120000"/>
              </a:lnSpc>
              <a:spcBef>
                <a:spcPts val="1000"/>
              </a:spcBef>
              <a:spcAft>
                <a:spcPts val="0"/>
              </a:spcAft>
              <a:buSzPts val="1800"/>
              <a:buChar char="•"/>
            </a:pPr>
            <a:r>
              <a:rPr lang="en-US"/>
              <a:t>Motivations- what does this family member need?</a:t>
            </a:r>
            <a:endParaRPr/>
          </a:p>
          <a:p>
            <a:pPr indent="-342900" lvl="0" marL="457200" rtl="0" algn="l">
              <a:lnSpc>
                <a:spcPct val="120000"/>
              </a:lnSpc>
              <a:spcBef>
                <a:spcPts val="1000"/>
              </a:spcBef>
              <a:spcAft>
                <a:spcPts val="0"/>
              </a:spcAft>
              <a:buSzPts val="1800"/>
              <a:buChar char="•"/>
            </a:pPr>
            <a:r>
              <a:rPr lang="en-US"/>
              <a:t>Influence level - do other family members follow their lead?</a:t>
            </a:r>
            <a:endParaRPr/>
          </a:p>
          <a:p>
            <a:pPr indent="-342900" lvl="0" marL="457200" rtl="0" algn="l">
              <a:lnSpc>
                <a:spcPct val="120000"/>
              </a:lnSpc>
              <a:spcBef>
                <a:spcPts val="1000"/>
              </a:spcBef>
              <a:spcAft>
                <a:spcPts val="0"/>
              </a:spcAft>
              <a:buSzPts val="1800"/>
              <a:buChar char="•"/>
            </a:pPr>
            <a:r>
              <a:rPr lang="en-US"/>
              <a:t>Context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pic>
        <p:nvPicPr>
          <p:cNvPr id="160" name="Google Shape;160;g26b40f0a416_0_0"/>
          <p:cNvPicPr preferRelativeResize="0"/>
          <p:nvPr/>
        </p:nvPicPr>
        <p:blipFill rotWithShape="1">
          <a:blip r:embed="rId3">
            <a:alphaModFix/>
          </a:blip>
          <a:srcRect b="0" l="-1364" r="7896" t="0"/>
          <a:stretch/>
        </p:blipFill>
        <p:spPr>
          <a:xfrm>
            <a:off x="-49024" y="173251"/>
            <a:ext cx="12192000" cy="651150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g26a3d73e158_0_2"/>
          <p:cNvSpPr txBox="1"/>
          <p:nvPr>
            <p:ph type="title"/>
          </p:nvPr>
        </p:nvSpPr>
        <p:spPr>
          <a:xfrm>
            <a:off x="1449217" y="804889"/>
            <a:ext cx="9605700" cy="10593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Cluster messages</a:t>
            </a:r>
            <a:endParaRPr/>
          </a:p>
        </p:txBody>
      </p:sp>
      <p:sp>
        <p:nvSpPr>
          <p:cNvPr id="166" name="Google Shape;166;g26a3d73e158_0_2"/>
          <p:cNvSpPr txBox="1"/>
          <p:nvPr>
            <p:ph idx="1" type="body"/>
          </p:nvPr>
        </p:nvSpPr>
        <p:spPr>
          <a:xfrm>
            <a:off x="439825" y="2248000"/>
            <a:ext cx="11289000" cy="4398000"/>
          </a:xfrm>
          <a:prstGeom prst="rect">
            <a:avLst/>
          </a:prstGeom>
          <a:noFill/>
          <a:ln>
            <a:noFill/>
          </a:ln>
        </p:spPr>
        <p:txBody>
          <a:bodyPr anchorCtr="0" anchor="t" bIns="45700" lIns="91425" spcFirstLastPara="1" rIns="91425" wrap="square" tIns="45700">
            <a:normAutofit/>
          </a:bodyPr>
          <a:lstStyle/>
          <a:p>
            <a:pPr indent="-355595" lvl="1" marL="914400" rtl="0" algn="l">
              <a:lnSpc>
                <a:spcPct val="120000"/>
              </a:lnSpc>
              <a:spcBef>
                <a:spcPts val="500"/>
              </a:spcBef>
              <a:spcAft>
                <a:spcPts val="0"/>
              </a:spcAft>
              <a:buSzPts val="2000"/>
              <a:buChar char="•"/>
            </a:pPr>
            <a:r>
              <a:rPr lang="en-US" sz="2000"/>
              <a:t>This group has the potential to slow down the family bank if not managed properly </a:t>
            </a:r>
            <a:endParaRPr sz="2000"/>
          </a:p>
          <a:p>
            <a:pPr indent="-355595" lvl="1" marL="914400" rtl="0" algn="l">
              <a:lnSpc>
                <a:spcPct val="120000"/>
              </a:lnSpc>
              <a:spcBef>
                <a:spcPts val="500"/>
              </a:spcBef>
              <a:spcAft>
                <a:spcPts val="0"/>
              </a:spcAft>
              <a:buSzPts val="2000"/>
              <a:buChar char="•"/>
            </a:pPr>
            <a:r>
              <a:rPr lang="en-US" sz="2000"/>
              <a:t>Goal:  Overcome objections enough that they are not taking action. </a:t>
            </a:r>
            <a:endParaRPr sz="2000"/>
          </a:p>
          <a:p>
            <a:pPr indent="-355595" lvl="1" marL="914400" rtl="0" algn="l">
              <a:lnSpc>
                <a:spcPct val="120000"/>
              </a:lnSpc>
              <a:spcBef>
                <a:spcPts val="500"/>
              </a:spcBef>
              <a:spcAft>
                <a:spcPts val="0"/>
              </a:spcAft>
              <a:buSzPts val="2000"/>
              <a:buChar char="•"/>
            </a:pPr>
            <a:r>
              <a:rPr lang="en-US" sz="2000"/>
              <a:t>Key Messages: </a:t>
            </a:r>
            <a:endParaRPr sz="2000"/>
          </a:p>
          <a:p>
            <a:pPr indent="-355600" lvl="2" marL="1371600" rtl="0" algn="l">
              <a:lnSpc>
                <a:spcPct val="120000"/>
              </a:lnSpc>
              <a:spcBef>
                <a:spcPts val="500"/>
              </a:spcBef>
              <a:spcAft>
                <a:spcPts val="0"/>
              </a:spcAft>
              <a:buSzPts val="2000"/>
              <a:buChar char="•"/>
            </a:pPr>
            <a:r>
              <a:rPr lang="en-US" sz="2000"/>
              <a:t>“I know this wasn’t what you wanted or expected, is there a way I could prove the benefits to you?</a:t>
            </a:r>
            <a:endParaRPr sz="2000"/>
          </a:p>
          <a:p>
            <a:pPr indent="-355600" lvl="2" marL="1371600" rtl="0" algn="l">
              <a:lnSpc>
                <a:spcPct val="120000"/>
              </a:lnSpc>
              <a:spcBef>
                <a:spcPts val="500"/>
              </a:spcBef>
              <a:spcAft>
                <a:spcPts val="0"/>
              </a:spcAft>
              <a:buSzPts val="2000"/>
              <a:buChar char="•"/>
            </a:pPr>
            <a:r>
              <a:rPr lang="en-US" sz="2000"/>
              <a:t>“I don’t expect you to be 100% on board, but would you be willing to hear more about it?”</a:t>
            </a:r>
            <a:endParaRPr sz="2000"/>
          </a:p>
          <a:p>
            <a:pPr indent="-355600" lvl="2" marL="1371600" rtl="0" algn="l">
              <a:lnSpc>
                <a:spcPct val="120000"/>
              </a:lnSpc>
              <a:spcBef>
                <a:spcPts val="500"/>
              </a:spcBef>
              <a:spcAft>
                <a:spcPts val="0"/>
              </a:spcAft>
              <a:buSzPts val="2000"/>
              <a:buChar char="•"/>
            </a:pPr>
            <a:r>
              <a:rPr lang="en-US" sz="2000"/>
              <a:t>“I really care about how you feel about this and I know [ speak to key motivation] is important to you, how can I make this better for you? </a:t>
            </a:r>
            <a:endParaRPr sz="2000"/>
          </a:p>
          <a:p>
            <a:pPr indent="-355600" lvl="1" marL="914400" rtl="0" algn="l">
              <a:lnSpc>
                <a:spcPct val="120000"/>
              </a:lnSpc>
              <a:spcBef>
                <a:spcPts val="500"/>
              </a:spcBef>
              <a:spcAft>
                <a:spcPts val="0"/>
              </a:spcAft>
              <a:buSzPts val="2000"/>
              <a:buChar char="•"/>
            </a:pPr>
            <a:r>
              <a:rPr lang="en-US" sz="2000"/>
              <a:t>Avoid: ignoring or excluding. </a:t>
            </a:r>
            <a:endParaRPr sz="2000"/>
          </a:p>
          <a:p>
            <a:pPr indent="-228600" lvl="1" marL="914400" rtl="0" algn="l">
              <a:lnSpc>
                <a:spcPct val="120000"/>
              </a:lnSpc>
              <a:spcBef>
                <a:spcPts val="500"/>
              </a:spcBef>
              <a:spcAft>
                <a:spcPts val="0"/>
              </a:spcAft>
              <a:buSzPts val="1946"/>
              <a:buNone/>
            </a:pPr>
            <a:r>
              <a:t/>
            </a:r>
            <a:endParaRPr/>
          </a:p>
        </p:txBody>
      </p:sp>
      <p:pic>
        <p:nvPicPr>
          <p:cNvPr id="167" name="Google Shape;167;g26a3d73e158_0_2"/>
          <p:cNvPicPr preferRelativeResize="0"/>
          <p:nvPr/>
        </p:nvPicPr>
        <p:blipFill rotWithShape="1">
          <a:blip r:embed="rId3">
            <a:alphaModFix/>
          </a:blip>
          <a:srcRect b="0" l="0" r="0" t="21351"/>
          <a:stretch/>
        </p:blipFill>
        <p:spPr>
          <a:xfrm>
            <a:off x="5098700" y="0"/>
            <a:ext cx="7020950" cy="18642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g2bf0437c2f7_0_3"/>
          <p:cNvSpPr txBox="1"/>
          <p:nvPr>
            <p:ph type="title"/>
          </p:nvPr>
        </p:nvSpPr>
        <p:spPr>
          <a:xfrm>
            <a:off x="1449217" y="804889"/>
            <a:ext cx="9605700" cy="10593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Cluster messages</a:t>
            </a:r>
            <a:endParaRPr/>
          </a:p>
        </p:txBody>
      </p:sp>
      <p:sp>
        <p:nvSpPr>
          <p:cNvPr id="173" name="Google Shape;173;g2bf0437c2f7_0_3"/>
          <p:cNvSpPr txBox="1"/>
          <p:nvPr>
            <p:ph idx="1" type="body"/>
          </p:nvPr>
        </p:nvSpPr>
        <p:spPr>
          <a:xfrm>
            <a:off x="439825" y="2248000"/>
            <a:ext cx="11289000" cy="4398000"/>
          </a:xfrm>
          <a:prstGeom prst="rect">
            <a:avLst/>
          </a:prstGeom>
          <a:noFill/>
          <a:ln>
            <a:noFill/>
          </a:ln>
        </p:spPr>
        <p:txBody>
          <a:bodyPr anchorCtr="0" anchor="t" bIns="45700" lIns="91425" spcFirstLastPara="1" rIns="91425" wrap="square" tIns="45700">
            <a:normAutofit/>
          </a:bodyPr>
          <a:lstStyle/>
          <a:p>
            <a:pPr indent="-355595" lvl="1" marL="914400" rtl="0" algn="l">
              <a:lnSpc>
                <a:spcPct val="120000"/>
              </a:lnSpc>
              <a:spcBef>
                <a:spcPts val="500"/>
              </a:spcBef>
              <a:spcAft>
                <a:spcPts val="0"/>
              </a:spcAft>
              <a:buSzPts val="2000"/>
              <a:buChar char="•"/>
            </a:pPr>
            <a:r>
              <a:rPr lang="en-US" sz="2000"/>
              <a:t>This group could become more favorable or more opposed  </a:t>
            </a:r>
            <a:endParaRPr sz="2000"/>
          </a:p>
          <a:p>
            <a:pPr indent="-355595" lvl="1" marL="914400" rtl="0" algn="l">
              <a:lnSpc>
                <a:spcPct val="120000"/>
              </a:lnSpc>
              <a:spcBef>
                <a:spcPts val="500"/>
              </a:spcBef>
              <a:spcAft>
                <a:spcPts val="0"/>
              </a:spcAft>
              <a:buSzPts val="2000"/>
              <a:buChar char="•"/>
            </a:pPr>
            <a:r>
              <a:rPr lang="en-US" sz="2000"/>
              <a:t>Goal:  Separate them from the most negative elements, invite to share more</a:t>
            </a:r>
            <a:endParaRPr sz="2000"/>
          </a:p>
          <a:p>
            <a:pPr indent="-355595" lvl="1" marL="914400" rtl="0" algn="l">
              <a:lnSpc>
                <a:spcPct val="120000"/>
              </a:lnSpc>
              <a:spcBef>
                <a:spcPts val="500"/>
              </a:spcBef>
              <a:spcAft>
                <a:spcPts val="0"/>
              </a:spcAft>
              <a:buSzPts val="2000"/>
              <a:buChar char="•"/>
            </a:pPr>
            <a:r>
              <a:rPr lang="en-US" sz="2000"/>
              <a:t>Key Messages: </a:t>
            </a:r>
            <a:endParaRPr sz="2000"/>
          </a:p>
          <a:p>
            <a:pPr indent="-355600" lvl="2" marL="1371600" rtl="0" algn="l">
              <a:lnSpc>
                <a:spcPct val="120000"/>
              </a:lnSpc>
              <a:spcBef>
                <a:spcPts val="500"/>
              </a:spcBef>
              <a:spcAft>
                <a:spcPts val="0"/>
              </a:spcAft>
              <a:buSzPts val="2000"/>
              <a:buChar char="•"/>
            </a:pPr>
            <a:r>
              <a:rPr lang="en-US" sz="2000"/>
              <a:t>“I understand you’ve got some questions and concerns with the family bank. I would love to hear more about how you feel”</a:t>
            </a:r>
            <a:endParaRPr sz="2000"/>
          </a:p>
          <a:p>
            <a:pPr indent="-355600" lvl="2" marL="1371600" rtl="0" algn="l">
              <a:lnSpc>
                <a:spcPct val="120000"/>
              </a:lnSpc>
              <a:spcBef>
                <a:spcPts val="500"/>
              </a:spcBef>
              <a:spcAft>
                <a:spcPts val="0"/>
              </a:spcAft>
              <a:buSzPts val="2000"/>
              <a:buChar char="•"/>
            </a:pPr>
            <a:r>
              <a:rPr lang="en-US" sz="2000"/>
              <a:t>“It seems like you have a problem with [ objection with the bank]. Can we talk more about it so I can understand what you’re thinking?”</a:t>
            </a:r>
            <a:endParaRPr sz="2000"/>
          </a:p>
          <a:p>
            <a:pPr indent="-355600" lvl="2" marL="1371600" rtl="0" algn="l">
              <a:lnSpc>
                <a:spcPct val="120000"/>
              </a:lnSpc>
              <a:spcBef>
                <a:spcPts val="500"/>
              </a:spcBef>
              <a:spcAft>
                <a:spcPts val="0"/>
              </a:spcAft>
              <a:buSzPts val="2000"/>
              <a:buChar char="•"/>
            </a:pPr>
            <a:r>
              <a:rPr lang="en-US" sz="2000"/>
              <a:t>“What would help you to feel more interested in the family bank?”</a:t>
            </a:r>
            <a:endParaRPr sz="2000"/>
          </a:p>
          <a:p>
            <a:pPr indent="-355600" lvl="1" marL="914400" rtl="0" algn="l">
              <a:lnSpc>
                <a:spcPct val="120000"/>
              </a:lnSpc>
              <a:spcBef>
                <a:spcPts val="500"/>
              </a:spcBef>
              <a:spcAft>
                <a:spcPts val="0"/>
              </a:spcAft>
              <a:buSzPts val="2000"/>
              <a:buChar char="•"/>
            </a:pPr>
            <a:r>
              <a:rPr lang="en-US" sz="2000"/>
              <a:t>Avoid:  Misunderstanding their concerns</a:t>
            </a:r>
            <a:endParaRPr sz="2000"/>
          </a:p>
          <a:p>
            <a:pPr indent="-228600" lvl="1" marL="914400" rtl="0" algn="l">
              <a:lnSpc>
                <a:spcPct val="120000"/>
              </a:lnSpc>
              <a:spcBef>
                <a:spcPts val="500"/>
              </a:spcBef>
              <a:spcAft>
                <a:spcPts val="0"/>
              </a:spcAft>
              <a:buSzPts val="1946"/>
              <a:buNone/>
            </a:pPr>
            <a:r>
              <a:t/>
            </a:r>
            <a:endParaRPr/>
          </a:p>
        </p:txBody>
      </p:sp>
      <p:pic>
        <p:nvPicPr>
          <p:cNvPr id="174" name="Google Shape;174;g2bf0437c2f7_0_3"/>
          <p:cNvPicPr preferRelativeResize="0"/>
          <p:nvPr/>
        </p:nvPicPr>
        <p:blipFill rotWithShape="1">
          <a:blip r:embed="rId3">
            <a:alphaModFix/>
          </a:blip>
          <a:srcRect b="8429" l="0" r="0" t="8430"/>
          <a:stretch/>
        </p:blipFill>
        <p:spPr>
          <a:xfrm>
            <a:off x="5098700" y="0"/>
            <a:ext cx="7020950" cy="18642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g2bf0437c2f7_0_9"/>
          <p:cNvSpPr txBox="1"/>
          <p:nvPr>
            <p:ph type="title"/>
          </p:nvPr>
        </p:nvSpPr>
        <p:spPr>
          <a:xfrm>
            <a:off x="1449217" y="804889"/>
            <a:ext cx="9605700" cy="10593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Cluster messages</a:t>
            </a:r>
            <a:endParaRPr/>
          </a:p>
        </p:txBody>
      </p:sp>
      <p:sp>
        <p:nvSpPr>
          <p:cNvPr id="180" name="Google Shape;180;g2bf0437c2f7_0_9"/>
          <p:cNvSpPr txBox="1"/>
          <p:nvPr>
            <p:ph idx="1" type="body"/>
          </p:nvPr>
        </p:nvSpPr>
        <p:spPr>
          <a:xfrm>
            <a:off x="451500" y="2313150"/>
            <a:ext cx="11289000" cy="4398000"/>
          </a:xfrm>
          <a:prstGeom prst="rect">
            <a:avLst/>
          </a:prstGeom>
          <a:noFill/>
          <a:ln>
            <a:noFill/>
          </a:ln>
        </p:spPr>
        <p:txBody>
          <a:bodyPr anchorCtr="0" anchor="t" bIns="45700" lIns="91425" spcFirstLastPara="1" rIns="91425" wrap="square" tIns="45700">
            <a:normAutofit/>
          </a:bodyPr>
          <a:lstStyle/>
          <a:p>
            <a:pPr indent="-355595" lvl="1" marL="914400" rtl="0" algn="l">
              <a:lnSpc>
                <a:spcPct val="120000"/>
              </a:lnSpc>
              <a:spcBef>
                <a:spcPts val="500"/>
              </a:spcBef>
              <a:spcAft>
                <a:spcPts val="0"/>
              </a:spcAft>
              <a:buSzPts val="2000"/>
              <a:buChar char="•"/>
            </a:pPr>
            <a:r>
              <a:rPr lang="en-US" sz="2000"/>
              <a:t>This group isn’t your top priority. They mostly will neither help nor hurt </a:t>
            </a:r>
            <a:endParaRPr sz="2000"/>
          </a:p>
          <a:p>
            <a:pPr indent="-355595" lvl="1" marL="914400" rtl="0" algn="l">
              <a:lnSpc>
                <a:spcPct val="120000"/>
              </a:lnSpc>
              <a:spcBef>
                <a:spcPts val="500"/>
              </a:spcBef>
              <a:spcAft>
                <a:spcPts val="0"/>
              </a:spcAft>
              <a:buSzPts val="2000"/>
              <a:buChar char="•"/>
            </a:pPr>
            <a:r>
              <a:rPr lang="en-US" sz="2000"/>
              <a:t>Goal:  Move to be passive support</a:t>
            </a:r>
            <a:endParaRPr sz="2000"/>
          </a:p>
          <a:p>
            <a:pPr indent="-355595" lvl="1" marL="914400" rtl="0" algn="l">
              <a:lnSpc>
                <a:spcPct val="120000"/>
              </a:lnSpc>
              <a:spcBef>
                <a:spcPts val="500"/>
              </a:spcBef>
              <a:spcAft>
                <a:spcPts val="0"/>
              </a:spcAft>
              <a:buSzPts val="2000"/>
              <a:buChar char="•"/>
            </a:pPr>
            <a:r>
              <a:rPr lang="en-US" sz="2000"/>
              <a:t>Key Messages: </a:t>
            </a:r>
            <a:endParaRPr sz="2000"/>
          </a:p>
          <a:p>
            <a:pPr indent="-355600" lvl="2" marL="1371600" rtl="0" algn="l">
              <a:lnSpc>
                <a:spcPct val="120000"/>
              </a:lnSpc>
              <a:spcBef>
                <a:spcPts val="500"/>
              </a:spcBef>
              <a:spcAft>
                <a:spcPts val="0"/>
              </a:spcAft>
              <a:buSzPts val="2000"/>
              <a:buChar char="•"/>
            </a:pPr>
            <a:r>
              <a:rPr lang="en-US" sz="2000"/>
              <a:t>“If you’re interested, I would love to explain how the bank could help you out”</a:t>
            </a:r>
            <a:endParaRPr sz="2000"/>
          </a:p>
          <a:p>
            <a:pPr indent="-355600" lvl="2" marL="1371600" rtl="0" algn="l">
              <a:lnSpc>
                <a:spcPct val="120000"/>
              </a:lnSpc>
              <a:spcBef>
                <a:spcPts val="500"/>
              </a:spcBef>
              <a:spcAft>
                <a:spcPts val="0"/>
              </a:spcAft>
              <a:buSzPts val="2000"/>
              <a:buChar char="•"/>
            </a:pPr>
            <a:r>
              <a:rPr lang="en-US" sz="2000"/>
              <a:t>“I know the family bank seems like a lot of set up now, but it’s going to get easier to use soon. Do you want me to show you how to use it?”</a:t>
            </a:r>
            <a:endParaRPr sz="2000"/>
          </a:p>
          <a:p>
            <a:pPr indent="-355600" lvl="2" marL="1371600" rtl="0" algn="l">
              <a:lnSpc>
                <a:spcPct val="120000"/>
              </a:lnSpc>
              <a:spcBef>
                <a:spcPts val="500"/>
              </a:spcBef>
              <a:spcAft>
                <a:spcPts val="0"/>
              </a:spcAft>
              <a:buSzPts val="2000"/>
              <a:buChar char="•"/>
            </a:pPr>
            <a:r>
              <a:rPr lang="en-US" sz="2000"/>
              <a:t>“I appreciate the time you’ve taken to hear me out”</a:t>
            </a:r>
            <a:endParaRPr sz="2000"/>
          </a:p>
          <a:p>
            <a:pPr indent="-355600" lvl="1" marL="914400" rtl="0" algn="l">
              <a:lnSpc>
                <a:spcPct val="120000"/>
              </a:lnSpc>
              <a:spcBef>
                <a:spcPts val="500"/>
              </a:spcBef>
              <a:spcAft>
                <a:spcPts val="0"/>
              </a:spcAft>
              <a:buSzPts val="2000"/>
              <a:buChar char="•"/>
            </a:pPr>
            <a:r>
              <a:rPr lang="en-US" sz="2000"/>
              <a:t>Avoid:  Asking too much of this group</a:t>
            </a:r>
            <a:endParaRPr sz="2000"/>
          </a:p>
          <a:p>
            <a:pPr indent="-228600" lvl="1" marL="914400" rtl="0" algn="l">
              <a:lnSpc>
                <a:spcPct val="120000"/>
              </a:lnSpc>
              <a:spcBef>
                <a:spcPts val="500"/>
              </a:spcBef>
              <a:spcAft>
                <a:spcPts val="0"/>
              </a:spcAft>
              <a:buSzPts val="1946"/>
              <a:buNone/>
            </a:pPr>
            <a:r>
              <a:t/>
            </a:r>
            <a:endParaRPr/>
          </a:p>
        </p:txBody>
      </p:sp>
      <p:pic>
        <p:nvPicPr>
          <p:cNvPr id="181" name="Google Shape;181;g2bf0437c2f7_0_9" title="Screenshot 2025-03-11 111009.png"/>
          <p:cNvPicPr preferRelativeResize="0"/>
          <p:nvPr/>
        </p:nvPicPr>
        <p:blipFill rotWithShape="1">
          <a:blip r:embed="rId3">
            <a:alphaModFix/>
          </a:blip>
          <a:srcRect b="12598" l="0" r="0" t="12590"/>
          <a:stretch/>
        </p:blipFill>
        <p:spPr>
          <a:xfrm>
            <a:off x="5171050" y="0"/>
            <a:ext cx="7020951" cy="1864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g2bf0437c2f7_0_22"/>
          <p:cNvSpPr txBox="1"/>
          <p:nvPr>
            <p:ph type="title"/>
          </p:nvPr>
        </p:nvSpPr>
        <p:spPr>
          <a:xfrm>
            <a:off x="1449217" y="804889"/>
            <a:ext cx="9605700" cy="10593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Cluster messages</a:t>
            </a:r>
            <a:endParaRPr/>
          </a:p>
        </p:txBody>
      </p:sp>
      <p:sp>
        <p:nvSpPr>
          <p:cNvPr id="187" name="Google Shape;187;g2bf0437c2f7_0_22"/>
          <p:cNvSpPr txBox="1"/>
          <p:nvPr>
            <p:ph idx="1" type="body"/>
          </p:nvPr>
        </p:nvSpPr>
        <p:spPr>
          <a:xfrm>
            <a:off x="451500" y="2313150"/>
            <a:ext cx="11289000" cy="4398000"/>
          </a:xfrm>
          <a:prstGeom prst="rect">
            <a:avLst/>
          </a:prstGeom>
          <a:noFill/>
          <a:ln>
            <a:noFill/>
          </a:ln>
        </p:spPr>
        <p:txBody>
          <a:bodyPr anchorCtr="0" anchor="t" bIns="45700" lIns="91425" spcFirstLastPara="1" rIns="91425" wrap="square" tIns="45700">
            <a:normAutofit/>
          </a:bodyPr>
          <a:lstStyle/>
          <a:p>
            <a:pPr indent="-355595" lvl="1" marL="914400" rtl="0" algn="l">
              <a:lnSpc>
                <a:spcPct val="120000"/>
              </a:lnSpc>
              <a:spcBef>
                <a:spcPts val="500"/>
              </a:spcBef>
              <a:spcAft>
                <a:spcPts val="0"/>
              </a:spcAft>
              <a:buSzPts val="2000"/>
              <a:buChar char="•"/>
            </a:pPr>
            <a:r>
              <a:rPr lang="en-US" sz="2000"/>
              <a:t>This group is nice to have, they can be slowly asked to do more </a:t>
            </a:r>
            <a:endParaRPr sz="2000"/>
          </a:p>
          <a:p>
            <a:pPr indent="-355595" lvl="1" marL="914400" rtl="0" algn="l">
              <a:lnSpc>
                <a:spcPct val="120000"/>
              </a:lnSpc>
              <a:spcBef>
                <a:spcPts val="500"/>
              </a:spcBef>
              <a:spcAft>
                <a:spcPts val="0"/>
              </a:spcAft>
              <a:buSzPts val="2000"/>
              <a:buChar char="•"/>
            </a:pPr>
            <a:r>
              <a:rPr lang="en-US" sz="2000"/>
              <a:t>Goal:  Keep their support</a:t>
            </a:r>
            <a:endParaRPr sz="2000"/>
          </a:p>
          <a:p>
            <a:pPr indent="-355595" lvl="1" marL="914400" rtl="0" algn="l">
              <a:lnSpc>
                <a:spcPct val="120000"/>
              </a:lnSpc>
              <a:spcBef>
                <a:spcPts val="500"/>
              </a:spcBef>
              <a:spcAft>
                <a:spcPts val="0"/>
              </a:spcAft>
              <a:buSzPts val="2000"/>
              <a:buChar char="•"/>
            </a:pPr>
            <a:r>
              <a:rPr lang="en-US" sz="2000"/>
              <a:t>Key Messages: </a:t>
            </a:r>
            <a:endParaRPr sz="2000"/>
          </a:p>
          <a:p>
            <a:pPr indent="-355600" lvl="2" marL="1371600" rtl="0" algn="l">
              <a:lnSpc>
                <a:spcPct val="120000"/>
              </a:lnSpc>
              <a:spcBef>
                <a:spcPts val="500"/>
              </a:spcBef>
              <a:spcAft>
                <a:spcPts val="0"/>
              </a:spcAft>
              <a:buSzPts val="2000"/>
              <a:buChar char="•"/>
            </a:pPr>
            <a:r>
              <a:rPr lang="en-US" sz="2000"/>
              <a:t>“Thanks for being willing to be part of this, it means a lot to me that you’re here”</a:t>
            </a:r>
            <a:endParaRPr sz="2000"/>
          </a:p>
          <a:p>
            <a:pPr indent="-355600" lvl="2" marL="1371600" rtl="0" algn="l">
              <a:lnSpc>
                <a:spcPct val="120000"/>
              </a:lnSpc>
              <a:spcBef>
                <a:spcPts val="500"/>
              </a:spcBef>
              <a:spcAft>
                <a:spcPts val="0"/>
              </a:spcAft>
              <a:buSzPts val="2000"/>
              <a:buChar char="•"/>
            </a:pPr>
            <a:r>
              <a:rPr lang="en-US" sz="2000"/>
              <a:t>“I understand you’re busy, so I’ll just tell you about the developments that interest you most”</a:t>
            </a:r>
            <a:endParaRPr sz="2000"/>
          </a:p>
          <a:p>
            <a:pPr indent="-355600" lvl="2" marL="1371600" rtl="0" algn="l">
              <a:lnSpc>
                <a:spcPct val="120000"/>
              </a:lnSpc>
              <a:spcBef>
                <a:spcPts val="500"/>
              </a:spcBef>
              <a:spcAft>
                <a:spcPts val="0"/>
              </a:spcAft>
              <a:buSzPts val="2000"/>
              <a:buChar char="•"/>
            </a:pPr>
            <a:r>
              <a:rPr lang="en-US" sz="2000"/>
              <a:t>“Let me know how if I can help you understand how to use the bank. I’m here to help you.”</a:t>
            </a:r>
            <a:endParaRPr sz="2000"/>
          </a:p>
          <a:p>
            <a:pPr indent="-355600" lvl="1" marL="914400" rtl="0" algn="l">
              <a:lnSpc>
                <a:spcPct val="120000"/>
              </a:lnSpc>
              <a:spcBef>
                <a:spcPts val="500"/>
              </a:spcBef>
              <a:spcAft>
                <a:spcPts val="0"/>
              </a:spcAft>
              <a:buSzPts val="2000"/>
              <a:buChar char="•"/>
            </a:pPr>
            <a:r>
              <a:rPr lang="en-US" sz="2000"/>
              <a:t>Avoid:  Overloading with information</a:t>
            </a:r>
            <a:endParaRPr sz="2000"/>
          </a:p>
          <a:p>
            <a:pPr indent="-228600" lvl="1" marL="914400" rtl="0" algn="l">
              <a:lnSpc>
                <a:spcPct val="120000"/>
              </a:lnSpc>
              <a:spcBef>
                <a:spcPts val="500"/>
              </a:spcBef>
              <a:spcAft>
                <a:spcPts val="0"/>
              </a:spcAft>
              <a:buSzPts val="1946"/>
              <a:buNone/>
            </a:pPr>
            <a:r>
              <a:t/>
            </a:r>
            <a:endParaRPr/>
          </a:p>
        </p:txBody>
      </p:sp>
      <p:pic>
        <p:nvPicPr>
          <p:cNvPr id="188" name="Google Shape;188;g2bf0437c2f7_0_22"/>
          <p:cNvPicPr preferRelativeResize="0"/>
          <p:nvPr/>
        </p:nvPicPr>
        <p:blipFill rotWithShape="1">
          <a:blip r:embed="rId3">
            <a:alphaModFix/>
          </a:blip>
          <a:srcRect b="13173" l="0" r="0" t="13182"/>
          <a:stretch/>
        </p:blipFill>
        <p:spPr>
          <a:xfrm>
            <a:off x="5098700" y="0"/>
            <a:ext cx="7020951" cy="1864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g2bf0437c2f7_0_28"/>
          <p:cNvSpPr txBox="1"/>
          <p:nvPr>
            <p:ph type="title"/>
          </p:nvPr>
        </p:nvSpPr>
        <p:spPr>
          <a:xfrm>
            <a:off x="1449217" y="804889"/>
            <a:ext cx="9605700" cy="10593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Cluster messages</a:t>
            </a:r>
            <a:endParaRPr/>
          </a:p>
        </p:txBody>
      </p:sp>
      <p:sp>
        <p:nvSpPr>
          <p:cNvPr id="194" name="Google Shape;194;g2bf0437c2f7_0_28"/>
          <p:cNvSpPr txBox="1"/>
          <p:nvPr>
            <p:ph idx="1" type="body"/>
          </p:nvPr>
        </p:nvSpPr>
        <p:spPr>
          <a:xfrm>
            <a:off x="451500" y="2313150"/>
            <a:ext cx="11289000" cy="4398000"/>
          </a:xfrm>
          <a:prstGeom prst="rect">
            <a:avLst/>
          </a:prstGeom>
          <a:noFill/>
          <a:ln>
            <a:noFill/>
          </a:ln>
        </p:spPr>
        <p:txBody>
          <a:bodyPr anchorCtr="0" anchor="t" bIns="45700" lIns="91425" spcFirstLastPara="1" rIns="91425" wrap="square" tIns="45700">
            <a:normAutofit/>
          </a:bodyPr>
          <a:lstStyle/>
          <a:p>
            <a:pPr indent="-355595" lvl="1" marL="914400" rtl="0" algn="l">
              <a:lnSpc>
                <a:spcPct val="120000"/>
              </a:lnSpc>
              <a:spcBef>
                <a:spcPts val="500"/>
              </a:spcBef>
              <a:spcAft>
                <a:spcPts val="0"/>
              </a:spcAft>
              <a:buSzPts val="2000"/>
              <a:buChar char="•"/>
            </a:pPr>
            <a:r>
              <a:rPr lang="en-US" sz="2000"/>
              <a:t>This group can become really helpful if you approach them correctly </a:t>
            </a:r>
            <a:endParaRPr sz="2000"/>
          </a:p>
          <a:p>
            <a:pPr indent="-355595" lvl="1" marL="914400" rtl="0" algn="l">
              <a:lnSpc>
                <a:spcPct val="120000"/>
              </a:lnSpc>
              <a:spcBef>
                <a:spcPts val="500"/>
              </a:spcBef>
              <a:spcAft>
                <a:spcPts val="0"/>
              </a:spcAft>
              <a:buSzPts val="2000"/>
              <a:buChar char="•"/>
            </a:pPr>
            <a:r>
              <a:rPr lang="en-US" sz="2000"/>
              <a:t>Goal:  Move them to being more active</a:t>
            </a:r>
            <a:endParaRPr sz="2000"/>
          </a:p>
          <a:p>
            <a:pPr indent="-355595" lvl="1" marL="914400" rtl="0" algn="l">
              <a:lnSpc>
                <a:spcPct val="120000"/>
              </a:lnSpc>
              <a:spcBef>
                <a:spcPts val="500"/>
              </a:spcBef>
              <a:spcAft>
                <a:spcPts val="0"/>
              </a:spcAft>
              <a:buSzPts val="2000"/>
              <a:buChar char="•"/>
            </a:pPr>
            <a:r>
              <a:rPr lang="en-US" sz="2000"/>
              <a:t>Key Messages: </a:t>
            </a:r>
            <a:endParaRPr sz="2000"/>
          </a:p>
          <a:p>
            <a:pPr indent="-355600" lvl="2" marL="1371600" rtl="0" algn="l">
              <a:lnSpc>
                <a:spcPct val="120000"/>
              </a:lnSpc>
              <a:spcBef>
                <a:spcPts val="500"/>
              </a:spcBef>
              <a:spcAft>
                <a:spcPts val="0"/>
              </a:spcAft>
              <a:buSzPts val="2000"/>
              <a:buChar char="•"/>
            </a:pPr>
            <a:r>
              <a:rPr lang="en-US" sz="2000"/>
              <a:t>“I know that being part of the family bank will turn out to be a good decision for you”</a:t>
            </a:r>
            <a:endParaRPr sz="2000"/>
          </a:p>
          <a:p>
            <a:pPr indent="-355600" lvl="2" marL="1371600" rtl="0" algn="l">
              <a:lnSpc>
                <a:spcPct val="120000"/>
              </a:lnSpc>
              <a:spcBef>
                <a:spcPts val="500"/>
              </a:spcBef>
              <a:spcAft>
                <a:spcPts val="0"/>
              </a:spcAft>
              <a:buSzPts val="2000"/>
              <a:buChar char="•"/>
            </a:pPr>
            <a:r>
              <a:rPr lang="en-US" sz="2000"/>
              <a:t>“Can we talk about opportunities to get more involved? You have some really great skills that would be helpful. </a:t>
            </a:r>
            <a:endParaRPr sz="2000"/>
          </a:p>
          <a:p>
            <a:pPr indent="-355600" lvl="2" marL="1371600" rtl="0" algn="l">
              <a:lnSpc>
                <a:spcPct val="120000"/>
              </a:lnSpc>
              <a:spcBef>
                <a:spcPts val="500"/>
              </a:spcBef>
              <a:spcAft>
                <a:spcPts val="0"/>
              </a:spcAft>
              <a:buSzPts val="2000"/>
              <a:buChar char="•"/>
            </a:pPr>
            <a:r>
              <a:rPr lang="en-US" sz="2000"/>
              <a:t>“I appreciate your willingness, is there anything I can do for you or your family?”</a:t>
            </a:r>
            <a:endParaRPr sz="2000"/>
          </a:p>
          <a:p>
            <a:pPr indent="-355600" lvl="1" marL="914400" rtl="0" algn="l">
              <a:lnSpc>
                <a:spcPct val="120000"/>
              </a:lnSpc>
              <a:spcBef>
                <a:spcPts val="500"/>
              </a:spcBef>
              <a:spcAft>
                <a:spcPts val="0"/>
              </a:spcAft>
              <a:buSzPts val="2000"/>
              <a:buChar char="•"/>
            </a:pPr>
            <a:r>
              <a:rPr lang="en-US" sz="2000"/>
              <a:t>Avoid:  Overestimating support</a:t>
            </a:r>
            <a:endParaRPr/>
          </a:p>
        </p:txBody>
      </p:sp>
      <p:pic>
        <p:nvPicPr>
          <p:cNvPr id="195" name="Google Shape;195;g2bf0437c2f7_0_28"/>
          <p:cNvPicPr preferRelativeResize="0"/>
          <p:nvPr/>
        </p:nvPicPr>
        <p:blipFill rotWithShape="1">
          <a:blip r:embed="rId3">
            <a:alphaModFix/>
          </a:blip>
          <a:srcRect b="8346" l="0" r="0" t="8347"/>
          <a:stretch/>
        </p:blipFill>
        <p:spPr>
          <a:xfrm>
            <a:off x="5171050" y="0"/>
            <a:ext cx="7020951" cy="18642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g2bf0437c2f7_0_34"/>
          <p:cNvSpPr txBox="1"/>
          <p:nvPr>
            <p:ph type="title"/>
          </p:nvPr>
        </p:nvSpPr>
        <p:spPr>
          <a:xfrm>
            <a:off x="1449217" y="804889"/>
            <a:ext cx="9605700" cy="10593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Cluster messages</a:t>
            </a:r>
            <a:endParaRPr/>
          </a:p>
        </p:txBody>
      </p:sp>
      <p:sp>
        <p:nvSpPr>
          <p:cNvPr id="201" name="Google Shape;201;g2bf0437c2f7_0_34"/>
          <p:cNvSpPr txBox="1"/>
          <p:nvPr>
            <p:ph idx="1" type="body"/>
          </p:nvPr>
        </p:nvSpPr>
        <p:spPr>
          <a:xfrm>
            <a:off x="451500" y="2313150"/>
            <a:ext cx="12026400" cy="4724100"/>
          </a:xfrm>
          <a:prstGeom prst="rect">
            <a:avLst/>
          </a:prstGeom>
          <a:noFill/>
          <a:ln>
            <a:noFill/>
          </a:ln>
        </p:spPr>
        <p:txBody>
          <a:bodyPr anchorCtr="0" anchor="t" bIns="45700" lIns="91425" spcFirstLastPara="1" rIns="91425" wrap="square" tIns="45700">
            <a:normAutofit/>
          </a:bodyPr>
          <a:lstStyle/>
          <a:p>
            <a:pPr indent="-355595" lvl="1" marL="914400" rtl="0" algn="l">
              <a:lnSpc>
                <a:spcPct val="120000"/>
              </a:lnSpc>
              <a:spcBef>
                <a:spcPts val="500"/>
              </a:spcBef>
              <a:spcAft>
                <a:spcPts val="0"/>
              </a:spcAft>
              <a:buSzPts val="2000"/>
              <a:buChar char="•"/>
            </a:pPr>
            <a:r>
              <a:rPr lang="en-US" sz="2000"/>
              <a:t>These are your cheerleaders. They have the potential to bring everyone else in </a:t>
            </a:r>
            <a:endParaRPr sz="2000"/>
          </a:p>
          <a:p>
            <a:pPr indent="-355595" lvl="1" marL="914400" rtl="0" algn="l">
              <a:lnSpc>
                <a:spcPct val="120000"/>
              </a:lnSpc>
              <a:spcBef>
                <a:spcPts val="500"/>
              </a:spcBef>
              <a:spcAft>
                <a:spcPts val="0"/>
              </a:spcAft>
              <a:buSzPts val="2000"/>
              <a:buChar char="•"/>
            </a:pPr>
            <a:r>
              <a:rPr lang="en-US" sz="2000"/>
              <a:t>Goal:  Support, train, and get them embedded in the family bank</a:t>
            </a:r>
            <a:endParaRPr sz="2000"/>
          </a:p>
          <a:p>
            <a:pPr indent="-355595" lvl="1" marL="914400" rtl="0" algn="l">
              <a:lnSpc>
                <a:spcPct val="120000"/>
              </a:lnSpc>
              <a:spcBef>
                <a:spcPts val="500"/>
              </a:spcBef>
              <a:spcAft>
                <a:spcPts val="0"/>
              </a:spcAft>
              <a:buSzPts val="2000"/>
              <a:buChar char="•"/>
            </a:pPr>
            <a:r>
              <a:rPr lang="en-US" sz="2000"/>
              <a:t>Key Messages: </a:t>
            </a:r>
            <a:endParaRPr sz="2000"/>
          </a:p>
          <a:p>
            <a:pPr indent="-355600" lvl="2" marL="1371600" rtl="0" algn="l">
              <a:lnSpc>
                <a:spcPct val="120000"/>
              </a:lnSpc>
              <a:spcBef>
                <a:spcPts val="500"/>
              </a:spcBef>
              <a:spcAft>
                <a:spcPts val="0"/>
              </a:spcAft>
              <a:buSzPts val="2000"/>
              <a:buChar char="•"/>
            </a:pPr>
            <a:r>
              <a:rPr lang="en-US" sz="2000"/>
              <a:t>“I’m grateful for your example, you’re doing a lot to make this possible”</a:t>
            </a:r>
            <a:endParaRPr sz="2000"/>
          </a:p>
          <a:p>
            <a:pPr indent="-355600" lvl="2" marL="1371600" rtl="0" algn="l">
              <a:lnSpc>
                <a:spcPct val="120000"/>
              </a:lnSpc>
              <a:spcBef>
                <a:spcPts val="500"/>
              </a:spcBef>
              <a:spcAft>
                <a:spcPts val="0"/>
              </a:spcAft>
              <a:buSzPts val="2000"/>
              <a:buChar char="•"/>
            </a:pPr>
            <a:r>
              <a:rPr lang="en-US" sz="2000"/>
              <a:t>“Do you have ideas on how to reach some of the more resistant family members? I want to help them to see things the way you do.</a:t>
            </a:r>
            <a:endParaRPr sz="2000"/>
          </a:p>
          <a:p>
            <a:pPr indent="-355600" lvl="2" marL="1371600" rtl="0" algn="l">
              <a:lnSpc>
                <a:spcPct val="120000"/>
              </a:lnSpc>
              <a:spcBef>
                <a:spcPts val="500"/>
              </a:spcBef>
              <a:spcAft>
                <a:spcPts val="0"/>
              </a:spcAft>
              <a:buSzPts val="2000"/>
              <a:buChar char="•"/>
            </a:pPr>
            <a:r>
              <a:rPr lang="en-US" sz="2000"/>
              <a:t>“Can I help you with any questions you’re having?”</a:t>
            </a:r>
            <a:endParaRPr sz="2000"/>
          </a:p>
          <a:p>
            <a:pPr indent="-355600" lvl="1" marL="914400" rtl="0" algn="l">
              <a:lnSpc>
                <a:spcPct val="120000"/>
              </a:lnSpc>
              <a:spcBef>
                <a:spcPts val="500"/>
              </a:spcBef>
              <a:spcAft>
                <a:spcPts val="0"/>
              </a:spcAft>
              <a:buSzPts val="2000"/>
              <a:buChar char="•"/>
            </a:pPr>
            <a:r>
              <a:rPr lang="en-US" sz="2000"/>
              <a:t>Avoid:  Taking advantage of them </a:t>
            </a:r>
            <a:endParaRPr/>
          </a:p>
        </p:txBody>
      </p:sp>
      <p:pic>
        <p:nvPicPr>
          <p:cNvPr id="202" name="Google Shape;202;g2bf0437c2f7_0_34"/>
          <p:cNvPicPr preferRelativeResize="0"/>
          <p:nvPr/>
        </p:nvPicPr>
        <p:blipFill rotWithShape="1">
          <a:blip r:embed="rId3">
            <a:alphaModFix/>
          </a:blip>
          <a:srcRect b="8103" l="0" r="0" t="8094"/>
          <a:stretch/>
        </p:blipFill>
        <p:spPr>
          <a:xfrm>
            <a:off x="5171050" y="0"/>
            <a:ext cx="7020951" cy="1864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g2bdd213d453_0_5"/>
          <p:cNvSpPr txBox="1"/>
          <p:nvPr>
            <p:ph type="title"/>
          </p:nvPr>
        </p:nvSpPr>
        <p:spPr>
          <a:xfrm>
            <a:off x="199667" y="382514"/>
            <a:ext cx="9605700" cy="10593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Decision journeys </a:t>
            </a:r>
            <a:endParaRPr/>
          </a:p>
        </p:txBody>
      </p:sp>
      <p:grpSp>
        <p:nvGrpSpPr>
          <p:cNvPr id="208" name="Google Shape;208;g2bdd213d453_0_5"/>
          <p:cNvGrpSpPr/>
          <p:nvPr/>
        </p:nvGrpSpPr>
        <p:grpSpPr>
          <a:xfrm>
            <a:off x="0" y="1586463"/>
            <a:ext cx="2952726" cy="4290074"/>
            <a:chOff x="0" y="1189989"/>
            <a:chExt cx="2214600" cy="3217636"/>
          </a:xfrm>
        </p:grpSpPr>
        <p:sp>
          <p:nvSpPr>
            <p:cNvPr id="209" name="Google Shape;209;g2bdd213d453_0_5"/>
            <p:cNvSpPr/>
            <p:nvPr/>
          </p:nvSpPr>
          <p:spPr>
            <a:xfrm>
              <a:off x="0" y="1189989"/>
              <a:ext cx="2214600" cy="669000"/>
            </a:xfrm>
            <a:prstGeom prst="homePlate">
              <a:avLst>
                <a:gd fmla="val 50000" name="adj"/>
              </a:avLst>
            </a:prstGeom>
            <a:solidFill>
              <a:srgbClr val="085630"/>
            </a:solidFill>
            <a:ln>
              <a:noFill/>
            </a:ln>
          </p:spPr>
          <p:txBody>
            <a:bodyPr anchorCtr="0" anchor="ctr" bIns="121900" lIns="121900" spcFirstLastPara="1" rIns="121900" wrap="square" tIns="121900">
              <a:noAutofit/>
            </a:bodyPr>
            <a:lstStyle/>
            <a:p>
              <a:pPr indent="457200" lvl="0" marL="0" marR="0" rtl="0" algn="l">
                <a:lnSpc>
                  <a:spcPct val="100000"/>
                </a:lnSpc>
                <a:spcBef>
                  <a:spcPts val="0"/>
                </a:spcBef>
                <a:spcAft>
                  <a:spcPts val="0"/>
                </a:spcAft>
                <a:buClr>
                  <a:srgbClr val="000000"/>
                </a:buClr>
                <a:buSzPts val="1900"/>
                <a:buFont typeface="Arial"/>
                <a:buNone/>
              </a:pPr>
              <a:r>
                <a:rPr b="0" i="0" lang="en-US" sz="1900" u="none" cap="none" strike="noStrike">
                  <a:solidFill>
                    <a:srgbClr val="FFFFFF"/>
                  </a:solidFill>
                  <a:latin typeface="Roboto"/>
                  <a:ea typeface="Roboto"/>
                  <a:cs typeface="Roboto"/>
                  <a:sym typeface="Roboto"/>
                </a:rPr>
                <a:t>Awareness	</a:t>
              </a:r>
              <a:endParaRPr b="0" i="0" sz="1900" u="none" cap="none" strike="noStrike">
                <a:solidFill>
                  <a:srgbClr val="FFFFFF"/>
                </a:solidFill>
                <a:latin typeface="Roboto"/>
                <a:ea typeface="Roboto"/>
                <a:cs typeface="Roboto"/>
                <a:sym typeface="Roboto"/>
              </a:endParaRPr>
            </a:p>
          </p:txBody>
        </p:sp>
        <p:sp>
          <p:nvSpPr>
            <p:cNvPr id="210" name="Google Shape;210;g2bdd213d453_0_5"/>
            <p:cNvSpPr txBox="1"/>
            <p:nvPr/>
          </p:nvSpPr>
          <p:spPr>
            <a:xfrm>
              <a:off x="295050" y="2057125"/>
              <a:ext cx="1624500" cy="23505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500"/>
                <a:buFont typeface="Arial"/>
                <a:buNone/>
              </a:pPr>
              <a:r>
                <a:rPr b="0" i="0" lang="en-US" sz="1500" u="none" cap="none" strike="noStrike">
                  <a:solidFill>
                    <a:srgbClr val="000000"/>
                  </a:solidFill>
                  <a:latin typeface="Roboto"/>
                  <a:ea typeface="Roboto"/>
                  <a:cs typeface="Roboto"/>
                  <a:sym typeface="Roboto"/>
                </a:rPr>
                <a:t>Where the family member learns about the family bank and the change in plans.</a:t>
              </a:r>
              <a:endParaRPr b="0" i="0" sz="1500" u="none" cap="none" strike="noStrike">
                <a:solidFill>
                  <a:srgbClr val="000000"/>
                </a:solidFill>
                <a:latin typeface="Roboto"/>
                <a:ea typeface="Roboto"/>
                <a:cs typeface="Roboto"/>
                <a:sym typeface="Roboto"/>
              </a:endParaRPr>
            </a:p>
          </p:txBody>
        </p:sp>
      </p:grpSp>
      <p:grpSp>
        <p:nvGrpSpPr>
          <p:cNvPr id="211" name="Google Shape;211;g2bdd213d453_0_5"/>
          <p:cNvGrpSpPr/>
          <p:nvPr/>
        </p:nvGrpSpPr>
        <p:grpSpPr>
          <a:xfrm>
            <a:off x="2402164" y="1586327"/>
            <a:ext cx="2751931" cy="4290359"/>
            <a:chOff x="1838325" y="1189775"/>
            <a:chExt cx="2064000" cy="3217850"/>
          </a:xfrm>
        </p:grpSpPr>
        <p:sp>
          <p:nvSpPr>
            <p:cNvPr id="212" name="Google Shape;212;g2bdd213d453_0_5"/>
            <p:cNvSpPr/>
            <p:nvPr/>
          </p:nvSpPr>
          <p:spPr>
            <a:xfrm>
              <a:off x="1838325" y="1189775"/>
              <a:ext cx="2064000" cy="669000"/>
            </a:xfrm>
            <a:prstGeom prst="chevron">
              <a:avLst>
                <a:gd fmla="val 50000" name="adj"/>
              </a:avLst>
            </a:prstGeom>
            <a:solidFill>
              <a:srgbClr val="0B713F"/>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900"/>
                <a:buFont typeface="Arial"/>
                <a:buNone/>
              </a:pPr>
              <a:r>
                <a:rPr b="0" i="0" lang="en-US" sz="1900" u="none" cap="none" strike="noStrike">
                  <a:solidFill>
                    <a:srgbClr val="FFFFFF"/>
                  </a:solidFill>
                  <a:latin typeface="Roboto"/>
                  <a:ea typeface="Roboto"/>
                  <a:cs typeface="Roboto"/>
                  <a:sym typeface="Roboto"/>
                </a:rPr>
                <a:t>Consideration</a:t>
              </a:r>
              <a:endParaRPr b="0" i="0" sz="1900" u="none" cap="none" strike="noStrike">
                <a:solidFill>
                  <a:srgbClr val="FFFFFF"/>
                </a:solidFill>
                <a:latin typeface="Roboto"/>
                <a:ea typeface="Roboto"/>
                <a:cs typeface="Roboto"/>
                <a:sym typeface="Roboto"/>
              </a:endParaRPr>
            </a:p>
          </p:txBody>
        </p:sp>
        <p:sp>
          <p:nvSpPr>
            <p:cNvPr id="213" name="Google Shape;213;g2bdd213d453_0_5"/>
            <p:cNvSpPr txBox="1"/>
            <p:nvPr/>
          </p:nvSpPr>
          <p:spPr>
            <a:xfrm>
              <a:off x="2017250" y="2057125"/>
              <a:ext cx="1624500" cy="23505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500"/>
                <a:buFont typeface="Arial"/>
                <a:buNone/>
              </a:pPr>
              <a:r>
                <a:rPr b="0" i="0" lang="en-US" sz="1500" u="none" cap="none" strike="noStrike">
                  <a:solidFill>
                    <a:srgbClr val="000000"/>
                  </a:solidFill>
                  <a:latin typeface="Roboto"/>
                  <a:ea typeface="Roboto"/>
                  <a:cs typeface="Roboto"/>
                  <a:sym typeface="Roboto"/>
                </a:rPr>
                <a:t>This is where they weigh the costs and benefits of participating or not in the family bank</a:t>
              </a:r>
              <a:endParaRPr b="0" i="0" sz="1500" u="none" cap="none" strike="noStrike">
                <a:solidFill>
                  <a:srgbClr val="000000"/>
                </a:solidFill>
                <a:latin typeface="Roboto"/>
                <a:ea typeface="Roboto"/>
                <a:cs typeface="Roboto"/>
                <a:sym typeface="Roboto"/>
              </a:endParaRPr>
            </a:p>
          </p:txBody>
        </p:sp>
      </p:grpSp>
      <p:grpSp>
        <p:nvGrpSpPr>
          <p:cNvPr id="214" name="Google Shape;214;g2bdd213d453_0_5"/>
          <p:cNvGrpSpPr/>
          <p:nvPr/>
        </p:nvGrpSpPr>
        <p:grpSpPr>
          <a:xfrm>
            <a:off x="4688882" y="1586327"/>
            <a:ext cx="2751931" cy="4290359"/>
            <a:chOff x="3516750" y="1189775"/>
            <a:chExt cx="2064000" cy="3217850"/>
          </a:xfrm>
        </p:grpSpPr>
        <p:sp>
          <p:nvSpPr>
            <p:cNvPr id="215" name="Google Shape;215;g2bdd213d453_0_5"/>
            <p:cNvSpPr/>
            <p:nvPr/>
          </p:nvSpPr>
          <p:spPr>
            <a:xfrm>
              <a:off x="3516750" y="1189775"/>
              <a:ext cx="2064000" cy="669000"/>
            </a:xfrm>
            <a:prstGeom prst="chevron">
              <a:avLst>
                <a:gd fmla="val 50000" name="adj"/>
              </a:avLst>
            </a:prstGeom>
            <a:solidFill>
              <a:srgbClr val="0B7743"/>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900"/>
                <a:buFont typeface="Arial"/>
                <a:buNone/>
              </a:pPr>
              <a:r>
                <a:rPr b="0" i="0" lang="en-US" sz="1900" u="none" cap="none" strike="noStrike">
                  <a:solidFill>
                    <a:srgbClr val="FFFFFF"/>
                  </a:solidFill>
                  <a:latin typeface="Roboto"/>
                  <a:ea typeface="Roboto"/>
                  <a:cs typeface="Roboto"/>
                  <a:sym typeface="Roboto"/>
                </a:rPr>
                <a:t>Commitment</a:t>
              </a:r>
              <a:endParaRPr b="0" i="0" sz="1900" u="none" cap="none" strike="noStrike">
                <a:solidFill>
                  <a:srgbClr val="FFFFFF"/>
                </a:solidFill>
                <a:latin typeface="Roboto"/>
                <a:ea typeface="Roboto"/>
                <a:cs typeface="Roboto"/>
                <a:sym typeface="Roboto"/>
              </a:endParaRPr>
            </a:p>
          </p:txBody>
        </p:sp>
        <p:sp>
          <p:nvSpPr>
            <p:cNvPr id="216" name="Google Shape;216;g2bdd213d453_0_5"/>
            <p:cNvSpPr txBox="1"/>
            <p:nvPr/>
          </p:nvSpPr>
          <p:spPr>
            <a:xfrm>
              <a:off x="3739450" y="2057125"/>
              <a:ext cx="1624500" cy="23505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500"/>
                <a:buFont typeface="Arial"/>
                <a:buNone/>
              </a:pPr>
              <a:r>
                <a:rPr b="0" i="0" lang="en-US" sz="1500" u="none" cap="none" strike="noStrike">
                  <a:solidFill>
                    <a:srgbClr val="000000"/>
                  </a:solidFill>
                  <a:latin typeface="Roboto"/>
                  <a:ea typeface="Roboto"/>
                  <a:cs typeface="Roboto"/>
                  <a:sym typeface="Roboto"/>
                </a:rPr>
                <a:t>Here they decide to act on their position.</a:t>
              </a:r>
              <a:endParaRPr b="0" i="0" sz="1500" u="none" cap="none" strike="noStrike">
                <a:solidFill>
                  <a:srgbClr val="000000"/>
                </a:solidFill>
                <a:latin typeface="Roboto"/>
                <a:ea typeface="Roboto"/>
                <a:cs typeface="Roboto"/>
                <a:sym typeface="Roboto"/>
              </a:endParaRPr>
            </a:p>
            <a:p>
              <a:pPr indent="0" lvl="0" marL="0" marR="0" rtl="0" algn="l">
                <a:lnSpc>
                  <a:spcPct val="115000"/>
                </a:lnSpc>
                <a:spcBef>
                  <a:spcPts val="0"/>
                </a:spcBef>
                <a:spcAft>
                  <a:spcPts val="0"/>
                </a:spcAft>
                <a:buClr>
                  <a:srgbClr val="000000"/>
                </a:buClr>
                <a:buSzPts val="1500"/>
                <a:buFont typeface="Arial"/>
                <a:buNone/>
              </a:pPr>
              <a:r>
                <a:rPr b="0" i="0" lang="en-US" sz="1500" u="none" cap="none" strike="noStrike">
                  <a:solidFill>
                    <a:srgbClr val="000000"/>
                  </a:solidFill>
                  <a:latin typeface="Roboto"/>
                  <a:ea typeface="Roboto"/>
                  <a:cs typeface="Roboto"/>
                  <a:sym typeface="Roboto"/>
                </a:rPr>
                <a:t> This could be taking on a role or deciding to oppose the bank </a:t>
              </a:r>
              <a:endParaRPr b="0" i="0" sz="1500" u="none" cap="none" strike="noStrike">
                <a:solidFill>
                  <a:srgbClr val="000000"/>
                </a:solidFill>
                <a:latin typeface="Roboto"/>
                <a:ea typeface="Roboto"/>
                <a:cs typeface="Roboto"/>
                <a:sym typeface="Roboto"/>
              </a:endParaRPr>
            </a:p>
          </p:txBody>
        </p:sp>
      </p:grpSp>
      <p:grpSp>
        <p:nvGrpSpPr>
          <p:cNvPr id="217" name="Google Shape;217;g2bdd213d453_0_5"/>
          <p:cNvGrpSpPr/>
          <p:nvPr/>
        </p:nvGrpSpPr>
        <p:grpSpPr>
          <a:xfrm>
            <a:off x="9176987" y="1586327"/>
            <a:ext cx="2751931" cy="4290359"/>
            <a:chOff x="6874025" y="1189775"/>
            <a:chExt cx="2064000" cy="3217850"/>
          </a:xfrm>
        </p:grpSpPr>
        <p:sp>
          <p:nvSpPr>
            <p:cNvPr id="218" name="Google Shape;218;g2bdd213d453_0_5"/>
            <p:cNvSpPr/>
            <p:nvPr/>
          </p:nvSpPr>
          <p:spPr>
            <a:xfrm>
              <a:off x="6874025" y="1189775"/>
              <a:ext cx="2064000" cy="669000"/>
            </a:xfrm>
            <a:prstGeom prst="chevron">
              <a:avLst>
                <a:gd fmla="val 50000" name="adj"/>
              </a:avLst>
            </a:prstGeom>
            <a:solidFill>
              <a:srgbClr val="0E9453"/>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900"/>
                <a:buFont typeface="Arial"/>
                <a:buNone/>
              </a:pPr>
              <a:r>
                <a:rPr b="0" i="0" lang="en-US" sz="1900" u="none" cap="none" strike="noStrike">
                  <a:solidFill>
                    <a:srgbClr val="FFFFFF"/>
                  </a:solidFill>
                  <a:latin typeface="Roboto"/>
                  <a:ea typeface="Roboto"/>
                  <a:cs typeface="Roboto"/>
                  <a:sym typeface="Roboto"/>
                </a:rPr>
                <a:t>Advocacy</a:t>
              </a:r>
              <a:endParaRPr b="0" i="0" sz="1900" u="none" cap="none" strike="noStrike">
                <a:solidFill>
                  <a:srgbClr val="FFFFFF"/>
                </a:solidFill>
                <a:latin typeface="Roboto"/>
                <a:ea typeface="Roboto"/>
                <a:cs typeface="Roboto"/>
                <a:sym typeface="Roboto"/>
              </a:endParaRPr>
            </a:p>
          </p:txBody>
        </p:sp>
        <p:sp>
          <p:nvSpPr>
            <p:cNvPr id="219" name="Google Shape;219;g2bdd213d453_0_5"/>
            <p:cNvSpPr txBox="1"/>
            <p:nvPr/>
          </p:nvSpPr>
          <p:spPr>
            <a:xfrm>
              <a:off x="7183850" y="2057125"/>
              <a:ext cx="1624500" cy="23505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500"/>
                <a:buFont typeface="Arial"/>
                <a:buNone/>
              </a:pPr>
              <a:r>
                <a:rPr b="0" i="0" lang="en-US" sz="1500" u="none" cap="none" strike="noStrike">
                  <a:solidFill>
                    <a:srgbClr val="000000"/>
                  </a:solidFill>
                  <a:latin typeface="Roboto"/>
                  <a:ea typeface="Roboto"/>
                  <a:cs typeface="Roboto"/>
                  <a:sym typeface="Roboto"/>
                </a:rPr>
                <a:t>Attempting to bring others to their side </a:t>
              </a:r>
              <a:endParaRPr b="0" i="0" sz="1500" u="none" cap="none" strike="noStrike">
                <a:solidFill>
                  <a:srgbClr val="000000"/>
                </a:solidFill>
                <a:latin typeface="Roboto"/>
                <a:ea typeface="Roboto"/>
                <a:cs typeface="Roboto"/>
                <a:sym typeface="Roboto"/>
              </a:endParaRPr>
            </a:p>
          </p:txBody>
        </p:sp>
      </p:grpSp>
      <p:grpSp>
        <p:nvGrpSpPr>
          <p:cNvPr id="220" name="Google Shape;220;g2bdd213d453_0_5"/>
          <p:cNvGrpSpPr/>
          <p:nvPr/>
        </p:nvGrpSpPr>
        <p:grpSpPr>
          <a:xfrm>
            <a:off x="6926960" y="1586327"/>
            <a:ext cx="2751931" cy="4290359"/>
            <a:chOff x="5195350" y="1189775"/>
            <a:chExt cx="2064000" cy="3217850"/>
          </a:xfrm>
        </p:grpSpPr>
        <p:sp>
          <p:nvSpPr>
            <p:cNvPr id="221" name="Google Shape;221;g2bdd213d453_0_5"/>
            <p:cNvSpPr/>
            <p:nvPr/>
          </p:nvSpPr>
          <p:spPr>
            <a:xfrm>
              <a:off x="5195350" y="1189775"/>
              <a:ext cx="2064000" cy="669000"/>
            </a:xfrm>
            <a:prstGeom prst="chevron">
              <a:avLst>
                <a:gd fmla="val 50000" name="adj"/>
              </a:avLst>
            </a:prstGeom>
            <a:solidFill>
              <a:srgbClr val="0C8148"/>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900"/>
                <a:buFont typeface="Arial"/>
                <a:buNone/>
              </a:pPr>
              <a:r>
                <a:rPr b="0" i="0" lang="en-US" sz="1900" u="none" cap="none" strike="noStrike">
                  <a:solidFill>
                    <a:srgbClr val="FFFFFF"/>
                  </a:solidFill>
                  <a:latin typeface="Roboto"/>
                  <a:ea typeface="Roboto"/>
                  <a:cs typeface="Roboto"/>
                  <a:sym typeface="Roboto"/>
                </a:rPr>
                <a:t>Retention</a:t>
              </a:r>
              <a:endParaRPr b="0" i="0" sz="1900" u="none" cap="none" strike="noStrike">
                <a:solidFill>
                  <a:srgbClr val="FFFFFF"/>
                </a:solidFill>
                <a:latin typeface="Roboto"/>
                <a:ea typeface="Roboto"/>
                <a:cs typeface="Roboto"/>
                <a:sym typeface="Roboto"/>
              </a:endParaRPr>
            </a:p>
          </p:txBody>
        </p:sp>
        <p:sp>
          <p:nvSpPr>
            <p:cNvPr id="222" name="Google Shape;222;g2bdd213d453_0_5"/>
            <p:cNvSpPr txBox="1"/>
            <p:nvPr/>
          </p:nvSpPr>
          <p:spPr>
            <a:xfrm>
              <a:off x="5461650" y="2057125"/>
              <a:ext cx="1624500" cy="23505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500"/>
                <a:buFont typeface="Arial"/>
                <a:buNone/>
              </a:pPr>
              <a:r>
                <a:rPr b="0" i="0" lang="en-US" sz="1500" u="none" cap="none" strike="noStrike">
                  <a:solidFill>
                    <a:srgbClr val="000000"/>
                  </a:solidFill>
                  <a:latin typeface="Roboto"/>
                  <a:ea typeface="Roboto"/>
                  <a:cs typeface="Roboto"/>
                  <a:sym typeface="Roboto"/>
                </a:rPr>
                <a:t>Do they stay with their original position or change their mind as time goes on..</a:t>
              </a:r>
              <a:endParaRPr b="0" i="0" sz="1500" u="none" cap="none" strike="noStrike">
                <a:solidFill>
                  <a:srgbClr val="000000"/>
                </a:solidFill>
                <a:latin typeface="Roboto"/>
                <a:ea typeface="Roboto"/>
                <a:cs typeface="Roboto"/>
                <a:sym typeface="Roboto"/>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g26a3d73e158_0_7"/>
          <p:cNvSpPr/>
          <p:nvPr/>
        </p:nvSpPr>
        <p:spPr>
          <a:xfrm>
            <a:off x="586425" y="478913"/>
            <a:ext cx="2952600" cy="891900"/>
          </a:xfrm>
          <a:prstGeom prst="homePlate">
            <a:avLst>
              <a:gd fmla="val 50000" name="adj"/>
            </a:avLst>
          </a:prstGeom>
          <a:solidFill>
            <a:srgbClr val="085630"/>
          </a:solidFill>
          <a:ln>
            <a:noFill/>
          </a:ln>
        </p:spPr>
        <p:txBody>
          <a:bodyPr anchorCtr="0" anchor="ctr" bIns="121900" lIns="121900" spcFirstLastPara="1" rIns="121900" wrap="square" tIns="121900">
            <a:noAutofit/>
          </a:bodyPr>
          <a:lstStyle/>
          <a:p>
            <a:pPr indent="457200" lvl="0" marL="0" marR="0" rtl="0" algn="l">
              <a:lnSpc>
                <a:spcPct val="100000"/>
              </a:lnSpc>
              <a:spcBef>
                <a:spcPts val="0"/>
              </a:spcBef>
              <a:spcAft>
                <a:spcPts val="0"/>
              </a:spcAft>
              <a:buClr>
                <a:srgbClr val="000000"/>
              </a:buClr>
              <a:buSzPts val="1900"/>
              <a:buFont typeface="Arial"/>
              <a:buNone/>
            </a:pPr>
            <a:r>
              <a:rPr b="0" i="0" lang="en-US" sz="1900" u="none" cap="none" strike="noStrike">
                <a:solidFill>
                  <a:srgbClr val="FFFFFF"/>
                </a:solidFill>
                <a:latin typeface="Roboto"/>
                <a:ea typeface="Roboto"/>
                <a:cs typeface="Roboto"/>
                <a:sym typeface="Roboto"/>
              </a:rPr>
              <a:t>Awareness	</a:t>
            </a:r>
            <a:endParaRPr b="0" i="0" sz="1900" u="none" cap="none" strike="noStrike">
              <a:solidFill>
                <a:srgbClr val="FFFFFF"/>
              </a:solidFill>
              <a:latin typeface="Roboto"/>
              <a:ea typeface="Roboto"/>
              <a:cs typeface="Roboto"/>
              <a:sym typeface="Roboto"/>
            </a:endParaRPr>
          </a:p>
        </p:txBody>
      </p:sp>
      <p:sp>
        <p:nvSpPr>
          <p:cNvPr id="228" name="Google Shape;228;g26a3d73e158_0_7"/>
          <p:cNvSpPr txBox="1"/>
          <p:nvPr/>
        </p:nvSpPr>
        <p:spPr>
          <a:xfrm>
            <a:off x="2038640" y="2416990"/>
            <a:ext cx="2166000" cy="31338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500"/>
              <a:buFont typeface="Arial"/>
              <a:buNone/>
            </a:pPr>
            <a:r>
              <a:t/>
            </a:r>
            <a:endParaRPr b="0" i="0" sz="1500" u="none" cap="none" strike="noStrike">
              <a:solidFill>
                <a:srgbClr val="000000"/>
              </a:solidFill>
              <a:latin typeface="Roboto"/>
              <a:ea typeface="Roboto"/>
              <a:cs typeface="Roboto"/>
              <a:sym typeface="Roboto"/>
            </a:endParaRPr>
          </a:p>
        </p:txBody>
      </p:sp>
      <p:sp>
        <p:nvSpPr>
          <p:cNvPr id="229" name="Google Shape;229;g26a3d73e158_0_7"/>
          <p:cNvSpPr txBox="1"/>
          <p:nvPr>
            <p:ph type="title"/>
          </p:nvPr>
        </p:nvSpPr>
        <p:spPr>
          <a:xfrm>
            <a:off x="3827517" y="478914"/>
            <a:ext cx="9605700" cy="10593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Communication Opportunity </a:t>
            </a:r>
            <a:endParaRPr/>
          </a:p>
        </p:txBody>
      </p:sp>
      <p:sp>
        <p:nvSpPr>
          <p:cNvPr id="230" name="Google Shape;230;g26a3d73e158_0_7"/>
          <p:cNvSpPr txBox="1"/>
          <p:nvPr>
            <p:ph idx="1" type="body"/>
          </p:nvPr>
        </p:nvSpPr>
        <p:spPr>
          <a:xfrm>
            <a:off x="451500" y="2313150"/>
            <a:ext cx="12026400" cy="4724100"/>
          </a:xfrm>
          <a:prstGeom prst="rect">
            <a:avLst/>
          </a:prstGeom>
          <a:noFill/>
          <a:ln>
            <a:noFill/>
          </a:ln>
        </p:spPr>
        <p:txBody>
          <a:bodyPr anchorCtr="0" anchor="t" bIns="45700" lIns="91425" spcFirstLastPara="1" rIns="91425" wrap="square" tIns="45700">
            <a:normAutofit/>
          </a:bodyPr>
          <a:lstStyle/>
          <a:p>
            <a:pPr indent="-355600" lvl="1" marL="914400" rtl="0" algn="l">
              <a:lnSpc>
                <a:spcPct val="120000"/>
              </a:lnSpc>
              <a:spcBef>
                <a:spcPts val="500"/>
              </a:spcBef>
              <a:spcAft>
                <a:spcPts val="0"/>
              </a:spcAft>
              <a:buSzPts val="2000"/>
              <a:buChar char="•"/>
            </a:pPr>
            <a:r>
              <a:rPr lang="en-US" sz="2000"/>
              <a:t>Plan individual meetings or small group meetings with likely high influence/high support people</a:t>
            </a:r>
            <a:endParaRPr sz="2000"/>
          </a:p>
          <a:p>
            <a:pPr indent="-355600" lvl="1" marL="914400" rtl="0" algn="l">
              <a:lnSpc>
                <a:spcPct val="120000"/>
              </a:lnSpc>
              <a:spcBef>
                <a:spcPts val="500"/>
              </a:spcBef>
              <a:spcAft>
                <a:spcPts val="0"/>
              </a:spcAft>
              <a:buSzPts val="2000"/>
              <a:buChar char="•"/>
            </a:pPr>
            <a:r>
              <a:rPr lang="en-US" sz="2000"/>
              <a:t>Plan shorter introductions with mid influence, mid support</a:t>
            </a:r>
            <a:endParaRPr sz="2000"/>
          </a:p>
          <a:p>
            <a:pPr indent="-355600" lvl="1" marL="914400" rtl="0" algn="l">
              <a:lnSpc>
                <a:spcPct val="120000"/>
              </a:lnSpc>
              <a:spcBef>
                <a:spcPts val="500"/>
              </a:spcBef>
              <a:spcAft>
                <a:spcPts val="0"/>
              </a:spcAft>
              <a:buSzPts val="2000"/>
              <a:buChar char="•"/>
            </a:pPr>
            <a:r>
              <a:rPr lang="en-US" sz="2000"/>
              <a:t>Invite low influence and lower support to larger group meeting </a:t>
            </a:r>
            <a:endParaRPr sz="2000"/>
          </a:p>
          <a:p>
            <a:pPr indent="-355600" lvl="1" marL="914400" rtl="0" algn="l">
              <a:lnSpc>
                <a:spcPct val="120000"/>
              </a:lnSpc>
              <a:spcBef>
                <a:spcPts val="500"/>
              </a:spcBef>
              <a:spcAft>
                <a:spcPts val="0"/>
              </a:spcAft>
              <a:buSzPts val="2000"/>
              <a:buChar char="•"/>
            </a:pPr>
            <a:r>
              <a:rPr lang="en-US" sz="2000"/>
              <a:t>Reach out to high influence, negative supporters. Ask for flexibility and grace</a:t>
            </a:r>
            <a:endParaRPr sz="2000"/>
          </a:p>
          <a:p>
            <a:pPr indent="-355600" lvl="1" marL="914400" rtl="0" algn="l">
              <a:lnSpc>
                <a:spcPct val="120000"/>
              </a:lnSpc>
              <a:spcBef>
                <a:spcPts val="500"/>
              </a:spcBef>
              <a:spcAft>
                <a:spcPts val="0"/>
              </a:spcAft>
              <a:buSzPts val="2000"/>
              <a:buChar char="•"/>
            </a:pPr>
            <a:r>
              <a:rPr lang="en-US" sz="2000"/>
              <a:t>Have shorter intros to mid influence, mid negative supporters, give them time to think</a:t>
            </a:r>
            <a:endParaRPr sz="2000"/>
          </a:p>
          <a:p>
            <a:pPr indent="-355600" lvl="1" marL="914400" rtl="0" algn="l">
              <a:lnSpc>
                <a:spcPct val="120000"/>
              </a:lnSpc>
              <a:spcBef>
                <a:spcPts val="500"/>
              </a:spcBef>
              <a:spcAft>
                <a:spcPts val="0"/>
              </a:spcAft>
              <a:buSzPts val="2000"/>
              <a:buChar char="•"/>
            </a:pPr>
            <a:r>
              <a:rPr lang="en-US" sz="2000"/>
              <a:t>Invite low influence and mild negative supporters to the larger group meeting </a:t>
            </a:r>
            <a:endParaRPr sz="20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g2bf0437c2f7_0_573"/>
          <p:cNvSpPr txBox="1"/>
          <p:nvPr/>
        </p:nvSpPr>
        <p:spPr>
          <a:xfrm>
            <a:off x="2038640" y="2416990"/>
            <a:ext cx="2166000" cy="31338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500"/>
              <a:buFont typeface="Arial"/>
              <a:buNone/>
            </a:pPr>
            <a:r>
              <a:t/>
            </a:r>
            <a:endParaRPr b="0" i="0" sz="1500" u="none" cap="none" strike="noStrike">
              <a:solidFill>
                <a:srgbClr val="000000"/>
              </a:solidFill>
              <a:latin typeface="Roboto"/>
              <a:ea typeface="Roboto"/>
              <a:cs typeface="Roboto"/>
              <a:sym typeface="Roboto"/>
            </a:endParaRPr>
          </a:p>
        </p:txBody>
      </p:sp>
      <p:sp>
        <p:nvSpPr>
          <p:cNvPr id="236" name="Google Shape;236;g2bf0437c2f7_0_573"/>
          <p:cNvSpPr txBox="1"/>
          <p:nvPr>
            <p:ph type="title"/>
          </p:nvPr>
        </p:nvSpPr>
        <p:spPr>
          <a:xfrm>
            <a:off x="3827517" y="478914"/>
            <a:ext cx="9605700" cy="10593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Communication Opportunity </a:t>
            </a:r>
            <a:endParaRPr/>
          </a:p>
        </p:txBody>
      </p:sp>
      <p:sp>
        <p:nvSpPr>
          <p:cNvPr id="237" name="Google Shape;237;g2bf0437c2f7_0_573"/>
          <p:cNvSpPr txBox="1"/>
          <p:nvPr>
            <p:ph idx="1" type="body"/>
          </p:nvPr>
        </p:nvSpPr>
        <p:spPr>
          <a:xfrm>
            <a:off x="451500" y="2313150"/>
            <a:ext cx="12026400" cy="4724100"/>
          </a:xfrm>
          <a:prstGeom prst="rect">
            <a:avLst/>
          </a:prstGeom>
          <a:noFill/>
          <a:ln>
            <a:noFill/>
          </a:ln>
        </p:spPr>
        <p:txBody>
          <a:bodyPr anchorCtr="0" anchor="t" bIns="45700" lIns="91425" spcFirstLastPara="1" rIns="91425" wrap="square" tIns="45700">
            <a:normAutofit/>
          </a:bodyPr>
          <a:lstStyle/>
          <a:p>
            <a:pPr indent="-355600" lvl="1" marL="914400" rtl="0" algn="l">
              <a:lnSpc>
                <a:spcPct val="120000"/>
              </a:lnSpc>
              <a:spcBef>
                <a:spcPts val="500"/>
              </a:spcBef>
              <a:spcAft>
                <a:spcPts val="0"/>
              </a:spcAft>
              <a:buSzPts val="2000"/>
              <a:buChar char="•"/>
            </a:pPr>
            <a:r>
              <a:rPr lang="en-US" sz="2000"/>
              <a:t>Plan follow up meetings with those who reacted most negatively </a:t>
            </a:r>
            <a:endParaRPr sz="2000"/>
          </a:p>
          <a:p>
            <a:pPr indent="-355600" lvl="1" marL="914400" rtl="0" algn="l">
              <a:lnSpc>
                <a:spcPct val="120000"/>
              </a:lnSpc>
              <a:spcBef>
                <a:spcPts val="500"/>
              </a:spcBef>
              <a:spcAft>
                <a:spcPts val="0"/>
              </a:spcAft>
              <a:buSzPts val="2000"/>
              <a:buChar char="•"/>
            </a:pPr>
            <a:r>
              <a:rPr lang="en-US" sz="2000"/>
              <a:t>Reassess and modify messages based on state objections</a:t>
            </a:r>
            <a:endParaRPr sz="2000"/>
          </a:p>
          <a:p>
            <a:pPr indent="-355600" lvl="1" marL="914400" rtl="0" algn="l">
              <a:lnSpc>
                <a:spcPct val="120000"/>
              </a:lnSpc>
              <a:spcBef>
                <a:spcPts val="500"/>
              </a:spcBef>
              <a:spcAft>
                <a:spcPts val="0"/>
              </a:spcAft>
              <a:buSzPts val="2000"/>
              <a:buChar char="•"/>
            </a:pPr>
            <a:r>
              <a:rPr lang="en-US" sz="2000"/>
              <a:t>Create education sessions to give your ambivalent people more information</a:t>
            </a:r>
            <a:endParaRPr sz="2000"/>
          </a:p>
          <a:p>
            <a:pPr indent="-355600" lvl="1" marL="914400" rtl="0" algn="l">
              <a:lnSpc>
                <a:spcPct val="120000"/>
              </a:lnSpc>
              <a:spcBef>
                <a:spcPts val="500"/>
              </a:spcBef>
              <a:spcAft>
                <a:spcPts val="0"/>
              </a:spcAft>
              <a:buSzPts val="2000"/>
              <a:buChar char="•"/>
            </a:pPr>
            <a:r>
              <a:rPr lang="en-US" sz="2000"/>
              <a:t>Reach out to non-attendees and offer to catch them up</a:t>
            </a:r>
            <a:endParaRPr sz="2000"/>
          </a:p>
          <a:p>
            <a:pPr indent="-355600" lvl="1" marL="914400" rtl="0" algn="l">
              <a:lnSpc>
                <a:spcPct val="120000"/>
              </a:lnSpc>
              <a:spcBef>
                <a:spcPts val="500"/>
              </a:spcBef>
              <a:spcAft>
                <a:spcPts val="0"/>
              </a:spcAft>
              <a:buSzPts val="2000"/>
              <a:buChar char="•"/>
            </a:pPr>
            <a:r>
              <a:rPr lang="en-US" sz="2000"/>
              <a:t>Start training your highest supporters for potential roles</a:t>
            </a:r>
            <a:endParaRPr sz="2000"/>
          </a:p>
          <a:p>
            <a:pPr indent="0" lvl="0" marL="914400" rtl="0" algn="l">
              <a:lnSpc>
                <a:spcPct val="120000"/>
              </a:lnSpc>
              <a:spcBef>
                <a:spcPts val="500"/>
              </a:spcBef>
              <a:spcAft>
                <a:spcPts val="0"/>
              </a:spcAft>
              <a:buSzPts val="1800"/>
              <a:buNone/>
            </a:pPr>
            <a:r>
              <a:t/>
            </a:r>
            <a:endParaRPr sz="2000"/>
          </a:p>
        </p:txBody>
      </p:sp>
      <p:sp>
        <p:nvSpPr>
          <p:cNvPr id="238" name="Google Shape;238;g2bf0437c2f7_0_573"/>
          <p:cNvSpPr/>
          <p:nvPr/>
        </p:nvSpPr>
        <p:spPr>
          <a:xfrm>
            <a:off x="708039" y="478927"/>
            <a:ext cx="2751900" cy="891900"/>
          </a:xfrm>
          <a:prstGeom prst="chevron">
            <a:avLst>
              <a:gd fmla="val 50000" name="adj"/>
            </a:avLst>
          </a:prstGeom>
          <a:solidFill>
            <a:srgbClr val="0B713F"/>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900"/>
              <a:buFont typeface="Arial"/>
              <a:buNone/>
            </a:pPr>
            <a:r>
              <a:rPr b="0" i="0" lang="en-US" sz="1900" u="none" cap="none" strike="noStrike">
                <a:solidFill>
                  <a:srgbClr val="FFFFFF"/>
                </a:solidFill>
                <a:latin typeface="Roboto"/>
                <a:ea typeface="Roboto"/>
                <a:cs typeface="Roboto"/>
                <a:sym typeface="Roboto"/>
              </a:rPr>
              <a:t>Consideration</a:t>
            </a:r>
            <a:endParaRPr b="0" i="0" sz="1900" u="none" cap="none" strike="noStrike">
              <a:solidFill>
                <a:srgbClr val="FFFFFF"/>
              </a:solidFill>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g2bf0437c2f7_0_583"/>
          <p:cNvSpPr txBox="1"/>
          <p:nvPr/>
        </p:nvSpPr>
        <p:spPr>
          <a:xfrm>
            <a:off x="2038640" y="2416990"/>
            <a:ext cx="2166000" cy="31338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500"/>
              <a:buFont typeface="Arial"/>
              <a:buNone/>
            </a:pPr>
            <a:r>
              <a:t/>
            </a:r>
            <a:endParaRPr b="0" i="0" sz="1500" u="none" cap="none" strike="noStrike">
              <a:solidFill>
                <a:srgbClr val="000000"/>
              </a:solidFill>
              <a:latin typeface="Roboto"/>
              <a:ea typeface="Roboto"/>
              <a:cs typeface="Roboto"/>
              <a:sym typeface="Roboto"/>
            </a:endParaRPr>
          </a:p>
        </p:txBody>
      </p:sp>
      <p:sp>
        <p:nvSpPr>
          <p:cNvPr id="244" name="Google Shape;244;g2bf0437c2f7_0_583"/>
          <p:cNvSpPr txBox="1"/>
          <p:nvPr>
            <p:ph type="title"/>
          </p:nvPr>
        </p:nvSpPr>
        <p:spPr>
          <a:xfrm>
            <a:off x="3811250" y="647974"/>
            <a:ext cx="9605700" cy="5538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Communication Opportunity </a:t>
            </a:r>
            <a:endParaRPr/>
          </a:p>
        </p:txBody>
      </p:sp>
      <p:sp>
        <p:nvSpPr>
          <p:cNvPr id="245" name="Google Shape;245;g2bf0437c2f7_0_583"/>
          <p:cNvSpPr txBox="1"/>
          <p:nvPr>
            <p:ph idx="1" type="body"/>
          </p:nvPr>
        </p:nvSpPr>
        <p:spPr>
          <a:xfrm>
            <a:off x="451500" y="2313150"/>
            <a:ext cx="12026400" cy="4724100"/>
          </a:xfrm>
          <a:prstGeom prst="rect">
            <a:avLst/>
          </a:prstGeom>
          <a:noFill/>
          <a:ln>
            <a:noFill/>
          </a:ln>
        </p:spPr>
        <p:txBody>
          <a:bodyPr anchorCtr="0" anchor="t" bIns="45700" lIns="91425" spcFirstLastPara="1" rIns="91425" wrap="square" tIns="45700">
            <a:normAutofit/>
          </a:bodyPr>
          <a:lstStyle/>
          <a:p>
            <a:pPr indent="-355600" lvl="1" marL="914400" rtl="0" algn="l">
              <a:lnSpc>
                <a:spcPct val="120000"/>
              </a:lnSpc>
              <a:spcBef>
                <a:spcPts val="500"/>
              </a:spcBef>
              <a:spcAft>
                <a:spcPts val="0"/>
              </a:spcAft>
              <a:buSzPts val="2000"/>
              <a:buChar char="•"/>
            </a:pPr>
            <a:r>
              <a:rPr lang="en-US" sz="2000"/>
              <a:t>Ask highest supporters to commit to a role</a:t>
            </a:r>
            <a:endParaRPr sz="2000"/>
          </a:p>
          <a:p>
            <a:pPr indent="-355600" lvl="1" marL="914400" rtl="0" algn="l">
              <a:lnSpc>
                <a:spcPct val="120000"/>
              </a:lnSpc>
              <a:spcBef>
                <a:spcPts val="500"/>
              </a:spcBef>
              <a:spcAft>
                <a:spcPts val="0"/>
              </a:spcAft>
              <a:buSzPts val="2000"/>
              <a:buChar char="•"/>
            </a:pPr>
            <a:r>
              <a:rPr lang="en-US" sz="2000"/>
              <a:t>Ask detractors “Is there anything I can do to change your mind”</a:t>
            </a:r>
            <a:endParaRPr sz="2000"/>
          </a:p>
          <a:p>
            <a:pPr indent="-355600" lvl="1" marL="914400" rtl="0" algn="l">
              <a:lnSpc>
                <a:spcPct val="120000"/>
              </a:lnSpc>
              <a:spcBef>
                <a:spcPts val="500"/>
              </a:spcBef>
              <a:spcAft>
                <a:spcPts val="0"/>
              </a:spcAft>
              <a:buSzPts val="2000"/>
              <a:buChar char="•"/>
            </a:pPr>
            <a:r>
              <a:rPr lang="en-US" sz="2000"/>
              <a:t>Check in with the middle level supporters, see if they can be moved</a:t>
            </a:r>
            <a:endParaRPr sz="2000"/>
          </a:p>
          <a:p>
            <a:pPr indent="-355600" lvl="1" marL="914400" rtl="0" algn="l">
              <a:lnSpc>
                <a:spcPct val="120000"/>
              </a:lnSpc>
              <a:spcBef>
                <a:spcPts val="500"/>
              </a:spcBef>
              <a:spcAft>
                <a:spcPts val="0"/>
              </a:spcAft>
              <a:buSzPts val="2000"/>
              <a:buChar char="•"/>
            </a:pPr>
            <a:r>
              <a:rPr lang="en-US" sz="2000"/>
              <a:t>Express care for the inactive detractors, focus on relationship maintenance </a:t>
            </a:r>
            <a:endParaRPr sz="2000"/>
          </a:p>
          <a:p>
            <a:pPr indent="0" lvl="0" marL="914400" rtl="0" algn="l">
              <a:lnSpc>
                <a:spcPct val="120000"/>
              </a:lnSpc>
              <a:spcBef>
                <a:spcPts val="500"/>
              </a:spcBef>
              <a:spcAft>
                <a:spcPts val="0"/>
              </a:spcAft>
              <a:buSzPts val="1800"/>
              <a:buNone/>
            </a:pPr>
            <a:r>
              <a:t/>
            </a:r>
            <a:endParaRPr sz="2000"/>
          </a:p>
          <a:p>
            <a:pPr indent="0" lvl="0" marL="914400" rtl="0" algn="l">
              <a:lnSpc>
                <a:spcPct val="120000"/>
              </a:lnSpc>
              <a:spcBef>
                <a:spcPts val="500"/>
              </a:spcBef>
              <a:spcAft>
                <a:spcPts val="0"/>
              </a:spcAft>
              <a:buSzPts val="1800"/>
              <a:buNone/>
            </a:pPr>
            <a:r>
              <a:t/>
            </a:r>
            <a:endParaRPr sz="2000"/>
          </a:p>
        </p:txBody>
      </p:sp>
      <p:sp>
        <p:nvSpPr>
          <p:cNvPr id="246" name="Google Shape;246;g2bf0437c2f7_0_583"/>
          <p:cNvSpPr/>
          <p:nvPr/>
        </p:nvSpPr>
        <p:spPr>
          <a:xfrm>
            <a:off x="893357" y="478927"/>
            <a:ext cx="2751900" cy="891900"/>
          </a:xfrm>
          <a:prstGeom prst="chevron">
            <a:avLst>
              <a:gd fmla="val 50000" name="adj"/>
            </a:avLst>
          </a:prstGeom>
          <a:solidFill>
            <a:srgbClr val="0B7743"/>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900"/>
              <a:buFont typeface="Arial"/>
              <a:buNone/>
            </a:pPr>
            <a:r>
              <a:rPr b="0" i="0" lang="en-US" sz="1900" u="none" cap="none" strike="noStrike">
                <a:solidFill>
                  <a:srgbClr val="FFFFFF"/>
                </a:solidFill>
                <a:latin typeface="Roboto"/>
                <a:ea typeface="Roboto"/>
                <a:cs typeface="Roboto"/>
                <a:sym typeface="Roboto"/>
              </a:rPr>
              <a:t>Commitment</a:t>
            </a:r>
            <a:endParaRPr b="0" i="0" sz="1900" u="none" cap="none" strike="noStrike">
              <a:solidFill>
                <a:srgbClr val="FFFFFF"/>
              </a:solidFill>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g2bf0437c2f7_0_591"/>
          <p:cNvSpPr txBox="1"/>
          <p:nvPr/>
        </p:nvSpPr>
        <p:spPr>
          <a:xfrm>
            <a:off x="2038640" y="2416990"/>
            <a:ext cx="2166000" cy="31338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500"/>
              <a:buFont typeface="Arial"/>
              <a:buNone/>
            </a:pPr>
            <a:r>
              <a:t/>
            </a:r>
            <a:endParaRPr b="0" i="0" sz="1500" u="none" cap="none" strike="noStrike">
              <a:solidFill>
                <a:srgbClr val="000000"/>
              </a:solidFill>
              <a:latin typeface="Roboto"/>
              <a:ea typeface="Roboto"/>
              <a:cs typeface="Roboto"/>
              <a:sym typeface="Roboto"/>
            </a:endParaRPr>
          </a:p>
        </p:txBody>
      </p:sp>
      <p:sp>
        <p:nvSpPr>
          <p:cNvPr id="252" name="Google Shape;252;g2bf0437c2f7_0_591"/>
          <p:cNvSpPr txBox="1"/>
          <p:nvPr>
            <p:ph type="title"/>
          </p:nvPr>
        </p:nvSpPr>
        <p:spPr>
          <a:xfrm>
            <a:off x="3811250" y="647974"/>
            <a:ext cx="9605700" cy="5538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Communication Opportunity </a:t>
            </a:r>
            <a:endParaRPr/>
          </a:p>
        </p:txBody>
      </p:sp>
      <p:sp>
        <p:nvSpPr>
          <p:cNvPr id="253" name="Google Shape;253;g2bf0437c2f7_0_591"/>
          <p:cNvSpPr txBox="1"/>
          <p:nvPr>
            <p:ph idx="1" type="body"/>
          </p:nvPr>
        </p:nvSpPr>
        <p:spPr>
          <a:xfrm>
            <a:off x="451500" y="2313150"/>
            <a:ext cx="12026400" cy="4724100"/>
          </a:xfrm>
          <a:prstGeom prst="rect">
            <a:avLst/>
          </a:prstGeom>
          <a:noFill/>
          <a:ln>
            <a:noFill/>
          </a:ln>
        </p:spPr>
        <p:txBody>
          <a:bodyPr anchorCtr="0" anchor="t" bIns="45700" lIns="91425" spcFirstLastPara="1" rIns="91425" wrap="square" tIns="45700">
            <a:normAutofit/>
          </a:bodyPr>
          <a:lstStyle/>
          <a:p>
            <a:pPr indent="-361950" lvl="1" marL="914400" rtl="0" algn="l">
              <a:lnSpc>
                <a:spcPct val="120000"/>
              </a:lnSpc>
              <a:spcBef>
                <a:spcPts val="500"/>
              </a:spcBef>
              <a:spcAft>
                <a:spcPts val="0"/>
              </a:spcAft>
              <a:buSzPts val="2100"/>
              <a:buChar char="•"/>
            </a:pPr>
            <a:r>
              <a:rPr lang="en-US" sz="2100"/>
              <a:t>Send updates to the disengaged people</a:t>
            </a:r>
            <a:endParaRPr sz="2100"/>
          </a:p>
          <a:p>
            <a:pPr indent="-361950" lvl="1" marL="914400" rtl="0" algn="l">
              <a:lnSpc>
                <a:spcPct val="120000"/>
              </a:lnSpc>
              <a:spcBef>
                <a:spcPts val="500"/>
              </a:spcBef>
              <a:spcAft>
                <a:spcPts val="0"/>
              </a:spcAft>
              <a:buSzPts val="2100"/>
              <a:buChar char="•"/>
            </a:pPr>
            <a:r>
              <a:rPr lang="en-US" sz="2100"/>
              <a:t>Keep your supporters excited about the project </a:t>
            </a:r>
            <a:endParaRPr sz="2100"/>
          </a:p>
          <a:p>
            <a:pPr indent="-361950" lvl="1" marL="914400" rtl="0" algn="l">
              <a:lnSpc>
                <a:spcPct val="120000"/>
              </a:lnSpc>
              <a:spcBef>
                <a:spcPts val="500"/>
              </a:spcBef>
              <a:spcAft>
                <a:spcPts val="0"/>
              </a:spcAft>
              <a:buSzPts val="2100"/>
              <a:buChar char="•"/>
            </a:pPr>
            <a:r>
              <a:rPr lang="en-US" sz="2100"/>
              <a:t>Thank your cheerleaders, celebrate their contributions</a:t>
            </a:r>
            <a:endParaRPr sz="2100"/>
          </a:p>
          <a:p>
            <a:pPr indent="-361950" lvl="1" marL="914400" rtl="0" algn="l">
              <a:lnSpc>
                <a:spcPct val="120000"/>
              </a:lnSpc>
              <a:spcBef>
                <a:spcPts val="500"/>
              </a:spcBef>
              <a:spcAft>
                <a:spcPts val="0"/>
              </a:spcAft>
              <a:buSzPts val="2100"/>
              <a:buChar char="•"/>
            </a:pPr>
            <a:r>
              <a:rPr lang="en-US" sz="2100"/>
              <a:t>Maintain relationships with detractors, keep offering education</a:t>
            </a:r>
            <a:endParaRPr sz="2100"/>
          </a:p>
          <a:p>
            <a:pPr indent="0" lvl="0" marL="914400" rtl="0" algn="l">
              <a:lnSpc>
                <a:spcPct val="120000"/>
              </a:lnSpc>
              <a:spcBef>
                <a:spcPts val="500"/>
              </a:spcBef>
              <a:spcAft>
                <a:spcPts val="0"/>
              </a:spcAft>
              <a:buSzPts val="1800"/>
              <a:buNone/>
            </a:pPr>
            <a:r>
              <a:t/>
            </a:r>
            <a:endParaRPr/>
          </a:p>
          <a:p>
            <a:pPr indent="0" lvl="0" marL="914400" rtl="0" algn="l">
              <a:lnSpc>
                <a:spcPct val="120000"/>
              </a:lnSpc>
              <a:spcBef>
                <a:spcPts val="500"/>
              </a:spcBef>
              <a:spcAft>
                <a:spcPts val="0"/>
              </a:spcAft>
              <a:buSzPts val="1800"/>
              <a:buNone/>
            </a:pPr>
            <a:r>
              <a:t/>
            </a:r>
            <a:endParaRPr/>
          </a:p>
          <a:p>
            <a:pPr indent="0" lvl="0" marL="914400" rtl="0" algn="l">
              <a:lnSpc>
                <a:spcPct val="120000"/>
              </a:lnSpc>
              <a:spcBef>
                <a:spcPts val="500"/>
              </a:spcBef>
              <a:spcAft>
                <a:spcPts val="0"/>
              </a:spcAft>
              <a:buSzPts val="1800"/>
              <a:buNone/>
            </a:pPr>
            <a:r>
              <a:t/>
            </a:r>
            <a:endParaRPr sz="2000"/>
          </a:p>
          <a:p>
            <a:pPr indent="0" lvl="0" marL="914400" rtl="0" algn="l">
              <a:lnSpc>
                <a:spcPct val="120000"/>
              </a:lnSpc>
              <a:spcBef>
                <a:spcPts val="500"/>
              </a:spcBef>
              <a:spcAft>
                <a:spcPts val="0"/>
              </a:spcAft>
              <a:buSzPts val="1800"/>
              <a:buNone/>
            </a:pPr>
            <a:r>
              <a:t/>
            </a:r>
            <a:endParaRPr sz="2000"/>
          </a:p>
        </p:txBody>
      </p:sp>
      <p:sp>
        <p:nvSpPr>
          <p:cNvPr id="254" name="Google Shape;254;g2bf0437c2f7_0_591"/>
          <p:cNvSpPr/>
          <p:nvPr/>
        </p:nvSpPr>
        <p:spPr>
          <a:xfrm>
            <a:off x="964910" y="478927"/>
            <a:ext cx="2751900" cy="891900"/>
          </a:xfrm>
          <a:prstGeom prst="chevron">
            <a:avLst>
              <a:gd fmla="val 50000" name="adj"/>
            </a:avLst>
          </a:prstGeom>
          <a:solidFill>
            <a:srgbClr val="0C8148"/>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900"/>
              <a:buFont typeface="Arial"/>
              <a:buNone/>
            </a:pPr>
            <a:r>
              <a:rPr b="0" i="0" lang="en-US" sz="1900" u="none" cap="none" strike="noStrike">
                <a:solidFill>
                  <a:srgbClr val="FFFFFF"/>
                </a:solidFill>
                <a:latin typeface="Roboto"/>
                <a:ea typeface="Roboto"/>
                <a:cs typeface="Roboto"/>
                <a:sym typeface="Roboto"/>
              </a:rPr>
              <a:t>Retention</a:t>
            </a:r>
            <a:endParaRPr b="0" i="0" sz="1900" u="none" cap="none" strike="noStrike">
              <a:solidFill>
                <a:srgbClr val="FFFFFF"/>
              </a:solidFill>
              <a:latin typeface="Roboto"/>
              <a:ea typeface="Roboto"/>
              <a:cs typeface="Roboto"/>
              <a:sym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g2bf0437c2f7_0_599"/>
          <p:cNvSpPr txBox="1"/>
          <p:nvPr/>
        </p:nvSpPr>
        <p:spPr>
          <a:xfrm>
            <a:off x="2038640" y="2416990"/>
            <a:ext cx="2166000" cy="31338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500"/>
              <a:buFont typeface="Arial"/>
              <a:buNone/>
            </a:pPr>
            <a:r>
              <a:t/>
            </a:r>
            <a:endParaRPr b="0" i="0" sz="1500" u="none" cap="none" strike="noStrike">
              <a:solidFill>
                <a:srgbClr val="000000"/>
              </a:solidFill>
              <a:latin typeface="Roboto"/>
              <a:ea typeface="Roboto"/>
              <a:cs typeface="Roboto"/>
              <a:sym typeface="Roboto"/>
            </a:endParaRPr>
          </a:p>
        </p:txBody>
      </p:sp>
      <p:sp>
        <p:nvSpPr>
          <p:cNvPr id="260" name="Google Shape;260;g2bf0437c2f7_0_599"/>
          <p:cNvSpPr txBox="1"/>
          <p:nvPr>
            <p:ph type="title"/>
          </p:nvPr>
        </p:nvSpPr>
        <p:spPr>
          <a:xfrm>
            <a:off x="3811250" y="647974"/>
            <a:ext cx="9605700" cy="5538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Communication Opportunity </a:t>
            </a:r>
            <a:endParaRPr/>
          </a:p>
        </p:txBody>
      </p:sp>
      <p:sp>
        <p:nvSpPr>
          <p:cNvPr id="261" name="Google Shape;261;g2bf0437c2f7_0_599"/>
          <p:cNvSpPr txBox="1"/>
          <p:nvPr>
            <p:ph idx="1" type="body"/>
          </p:nvPr>
        </p:nvSpPr>
        <p:spPr>
          <a:xfrm>
            <a:off x="451500" y="2313150"/>
            <a:ext cx="12026400" cy="4724100"/>
          </a:xfrm>
          <a:prstGeom prst="rect">
            <a:avLst/>
          </a:prstGeom>
          <a:noFill/>
          <a:ln>
            <a:noFill/>
          </a:ln>
        </p:spPr>
        <p:txBody>
          <a:bodyPr anchorCtr="0" anchor="t" bIns="45700" lIns="91425" spcFirstLastPara="1" rIns="91425" wrap="square" tIns="45700">
            <a:normAutofit/>
          </a:bodyPr>
          <a:lstStyle/>
          <a:p>
            <a:pPr indent="-361950" lvl="1" marL="914400" rtl="0" algn="l">
              <a:lnSpc>
                <a:spcPct val="120000"/>
              </a:lnSpc>
              <a:spcBef>
                <a:spcPts val="500"/>
              </a:spcBef>
              <a:spcAft>
                <a:spcPts val="0"/>
              </a:spcAft>
              <a:buSzPts val="2100"/>
              <a:buChar char="•"/>
            </a:pPr>
            <a:r>
              <a:rPr lang="en-US" sz="2100"/>
              <a:t>Have your cheerleaders try to influence the family and build bridges</a:t>
            </a:r>
            <a:endParaRPr sz="2100"/>
          </a:p>
          <a:p>
            <a:pPr indent="-361950" lvl="1" marL="914400" rtl="0" algn="l">
              <a:lnSpc>
                <a:spcPct val="120000"/>
              </a:lnSpc>
              <a:spcBef>
                <a:spcPts val="500"/>
              </a:spcBef>
              <a:spcAft>
                <a:spcPts val="0"/>
              </a:spcAft>
              <a:buSzPts val="2100"/>
              <a:buChar char="•"/>
            </a:pPr>
            <a:r>
              <a:rPr lang="en-US" sz="2100"/>
              <a:t>Shut down detractors if they are getting more vocal </a:t>
            </a:r>
            <a:endParaRPr sz="2100"/>
          </a:p>
          <a:p>
            <a:pPr indent="-361950" lvl="1" marL="914400" rtl="0" algn="l">
              <a:lnSpc>
                <a:spcPct val="120000"/>
              </a:lnSpc>
              <a:spcBef>
                <a:spcPts val="500"/>
              </a:spcBef>
              <a:spcAft>
                <a:spcPts val="0"/>
              </a:spcAft>
              <a:buSzPts val="2100"/>
              <a:buChar char="•"/>
            </a:pPr>
            <a:r>
              <a:rPr lang="en-US" sz="2100"/>
              <a:t>Add opportunities to engage with the family bank at family events</a:t>
            </a:r>
            <a:endParaRPr sz="2100"/>
          </a:p>
          <a:p>
            <a:pPr indent="-361950" lvl="1" marL="914400" rtl="0" algn="l">
              <a:lnSpc>
                <a:spcPct val="120000"/>
              </a:lnSpc>
              <a:spcBef>
                <a:spcPts val="500"/>
              </a:spcBef>
              <a:spcAft>
                <a:spcPts val="0"/>
              </a:spcAft>
              <a:buSzPts val="2100"/>
              <a:buChar char="•"/>
            </a:pPr>
            <a:r>
              <a:rPr lang="en-US" sz="2100"/>
              <a:t>Share yearly report to share successes </a:t>
            </a:r>
            <a:endParaRPr sz="2100"/>
          </a:p>
          <a:p>
            <a:pPr indent="0" lvl="0" marL="0" rtl="0" algn="l">
              <a:lnSpc>
                <a:spcPct val="120000"/>
              </a:lnSpc>
              <a:spcBef>
                <a:spcPts val="500"/>
              </a:spcBef>
              <a:spcAft>
                <a:spcPts val="0"/>
              </a:spcAft>
              <a:buSzPts val="1800"/>
              <a:buNone/>
            </a:pPr>
            <a:r>
              <a:t/>
            </a:r>
            <a:endParaRPr sz="2100"/>
          </a:p>
          <a:p>
            <a:pPr indent="0" lvl="0" marL="914400" rtl="0" algn="l">
              <a:lnSpc>
                <a:spcPct val="120000"/>
              </a:lnSpc>
              <a:spcBef>
                <a:spcPts val="500"/>
              </a:spcBef>
              <a:spcAft>
                <a:spcPts val="0"/>
              </a:spcAft>
              <a:buSzPts val="1800"/>
              <a:buNone/>
            </a:pPr>
            <a:r>
              <a:t/>
            </a:r>
            <a:endParaRPr/>
          </a:p>
          <a:p>
            <a:pPr indent="0" lvl="0" marL="914400" rtl="0" algn="l">
              <a:lnSpc>
                <a:spcPct val="120000"/>
              </a:lnSpc>
              <a:spcBef>
                <a:spcPts val="500"/>
              </a:spcBef>
              <a:spcAft>
                <a:spcPts val="0"/>
              </a:spcAft>
              <a:buSzPts val="1800"/>
              <a:buNone/>
            </a:pPr>
            <a:r>
              <a:t/>
            </a:r>
            <a:endParaRPr/>
          </a:p>
          <a:p>
            <a:pPr indent="0" lvl="0" marL="914400" rtl="0" algn="l">
              <a:lnSpc>
                <a:spcPct val="120000"/>
              </a:lnSpc>
              <a:spcBef>
                <a:spcPts val="500"/>
              </a:spcBef>
              <a:spcAft>
                <a:spcPts val="0"/>
              </a:spcAft>
              <a:buSzPts val="1800"/>
              <a:buNone/>
            </a:pPr>
            <a:r>
              <a:t/>
            </a:r>
            <a:endParaRPr sz="2000"/>
          </a:p>
          <a:p>
            <a:pPr indent="0" lvl="0" marL="914400" rtl="0" algn="l">
              <a:lnSpc>
                <a:spcPct val="120000"/>
              </a:lnSpc>
              <a:spcBef>
                <a:spcPts val="500"/>
              </a:spcBef>
              <a:spcAft>
                <a:spcPts val="0"/>
              </a:spcAft>
              <a:buSzPts val="1800"/>
              <a:buNone/>
            </a:pPr>
            <a:r>
              <a:t/>
            </a:r>
            <a:endParaRPr sz="2000"/>
          </a:p>
        </p:txBody>
      </p:sp>
      <p:sp>
        <p:nvSpPr>
          <p:cNvPr id="262" name="Google Shape;262;g2bf0437c2f7_0_599"/>
          <p:cNvSpPr/>
          <p:nvPr/>
        </p:nvSpPr>
        <p:spPr>
          <a:xfrm>
            <a:off x="918062" y="478927"/>
            <a:ext cx="2751900" cy="891900"/>
          </a:xfrm>
          <a:prstGeom prst="chevron">
            <a:avLst>
              <a:gd fmla="val 50000" name="adj"/>
            </a:avLst>
          </a:prstGeom>
          <a:solidFill>
            <a:srgbClr val="0E9453"/>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900"/>
              <a:buFont typeface="Arial"/>
              <a:buNone/>
            </a:pPr>
            <a:r>
              <a:rPr b="0" i="0" lang="en-US" sz="1900" u="none" cap="none" strike="noStrike">
                <a:solidFill>
                  <a:srgbClr val="FFFFFF"/>
                </a:solidFill>
                <a:latin typeface="Roboto"/>
                <a:ea typeface="Roboto"/>
                <a:cs typeface="Roboto"/>
                <a:sym typeface="Roboto"/>
              </a:rPr>
              <a:t>Advocacy</a:t>
            </a:r>
            <a:endParaRPr b="0" i="0" sz="1900" u="none" cap="none" strike="noStrike">
              <a:solidFill>
                <a:srgbClr val="FFFFFF"/>
              </a:solidFill>
              <a:latin typeface="Roboto"/>
              <a:ea typeface="Roboto"/>
              <a:cs typeface="Roboto"/>
              <a:sym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67" name="Shape 267"/>
        <p:cNvGrpSpPr/>
        <p:nvPr/>
      </p:nvGrpSpPr>
      <p:grpSpPr>
        <a:xfrm>
          <a:off x="0" y="0"/>
          <a:ext cx="0" cy="0"/>
          <a:chOff x="0" y="0"/>
          <a:chExt cx="0" cy="0"/>
        </a:xfrm>
      </p:grpSpPr>
      <p:sp>
        <p:nvSpPr>
          <p:cNvPr id="268" name="Google Shape;268;g26a8e4219ac_0_0"/>
          <p:cNvSpPr/>
          <p:nvPr/>
        </p:nvSpPr>
        <p:spPr>
          <a:xfrm>
            <a:off x="303" y="0"/>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69" name="Google Shape;269;g26a8e4219ac_0_0"/>
          <p:cNvSpPr/>
          <p:nvPr/>
        </p:nvSpPr>
        <p:spPr>
          <a:xfrm>
            <a:off x="0" y="-2"/>
            <a:ext cx="4062000"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70" name="Google Shape;270;g26a8e4219ac_0_0"/>
          <p:cNvSpPr txBox="1"/>
          <p:nvPr>
            <p:ph type="title"/>
          </p:nvPr>
        </p:nvSpPr>
        <p:spPr>
          <a:xfrm>
            <a:off x="849683" y="1240076"/>
            <a:ext cx="2727900" cy="45846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FF"/>
              </a:buClr>
              <a:buSzPts val="3200"/>
              <a:buFont typeface="Gill Sans"/>
              <a:buNone/>
            </a:pPr>
            <a:r>
              <a:rPr lang="en-US">
                <a:solidFill>
                  <a:srgbClr val="FFFFFF"/>
                </a:solidFill>
              </a:rPr>
              <a:t>NEXT STEPS</a:t>
            </a:r>
            <a:endParaRPr/>
          </a:p>
        </p:txBody>
      </p:sp>
      <p:sp>
        <p:nvSpPr>
          <p:cNvPr id="271" name="Google Shape;271;g26a8e4219ac_0_0"/>
          <p:cNvSpPr txBox="1"/>
          <p:nvPr>
            <p:ph idx="1" type="body"/>
          </p:nvPr>
        </p:nvSpPr>
        <p:spPr>
          <a:xfrm>
            <a:off x="4498069" y="449527"/>
            <a:ext cx="6034800" cy="4916400"/>
          </a:xfrm>
          <a:prstGeom prst="rect">
            <a:avLst/>
          </a:prstGeom>
          <a:noFill/>
          <a:ln>
            <a:noFill/>
          </a:ln>
        </p:spPr>
        <p:txBody>
          <a:bodyPr anchorCtr="0" anchor="t" bIns="45700" lIns="91425" spcFirstLastPara="1" rIns="91425" wrap="square" tIns="45700">
            <a:noAutofit/>
          </a:bodyPr>
          <a:lstStyle/>
          <a:p>
            <a:pPr indent="-347916" lvl="0" marL="457200" rtl="0" algn="l">
              <a:lnSpc>
                <a:spcPct val="190000"/>
              </a:lnSpc>
              <a:spcBef>
                <a:spcPts val="0"/>
              </a:spcBef>
              <a:spcAft>
                <a:spcPts val="0"/>
              </a:spcAft>
              <a:buSzPts val="1879"/>
              <a:buChar char="•"/>
            </a:pPr>
            <a:r>
              <a:rPr lang="en-US" sz="1879"/>
              <a:t>Fill out communication take home sheet to draft messages.</a:t>
            </a:r>
            <a:endParaRPr sz="1879"/>
          </a:p>
          <a:p>
            <a:pPr indent="-347916" lvl="0" marL="457200" rtl="0" algn="l">
              <a:lnSpc>
                <a:spcPct val="190000"/>
              </a:lnSpc>
              <a:spcBef>
                <a:spcPts val="0"/>
              </a:spcBef>
              <a:spcAft>
                <a:spcPts val="0"/>
              </a:spcAft>
              <a:buSzPts val="1879"/>
              <a:buChar char="•"/>
            </a:pPr>
            <a:r>
              <a:rPr lang="en-US" sz="1879"/>
              <a:t>Create timeline of which family members you want to reach out to and when.</a:t>
            </a:r>
            <a:endParaRPr sz="1879"/>
          </a:p>
          <a:p>
            <a:pPr indent="-347916" lvl="0" marL="457200" rtl="0" algn="l">
              <a:lnSpc>
                <a:spcPct val="190000"/>
              </a:lnSpc>
              <a:spcBef>
                <a:spcPts val="0"/>
              </a:spcBef>
              <a:spcAft>
                <a:spcPts val="0"/>
              </a:spcAft>
              <a:buSzPts val="1879"/>
              <a:buChar char="•"/>
            </a:pPr>
            <a:r>
              <a:rPr lang="en-US" sz="1879"/>
              <a:t>Start generating support for your bank.</a:t>
            </a:r>
            <a:endParaRPr sz="1879"/>
          </a:p>
          <a:p>
            <a:pPr indent="0" lvl="0" marL="0" rtl="0" algn="l">
              <a:lnSpc>
                <a:spcPct val="190000"/>
              </a:lnSpc>
              <a:spcBef>
                <a:spcPts val="0"/>
              </a:spcBef>
              <a:spcAft>
                <a:spcPts val="0"/>
              </a:spcAft>
              <a:buSzPts val="1800"/>
              <a:buNone/>
            </a:pPr>
            <a:r>
              <a:t/>
            </a:r>
            <a:endParaRPr sz="1879"/>
          </a:p>
          <a:p>
            <a:pPr indent="0" lvl="0" marL="457200" rtl="0" algn="l">
              <a:lnSpc>
                <a:spcPct val="190000"/>
              </a:lnSpc>
              <a:spcBef>
                <a:spcPts val="0"/>
              </a:spcBef>
              <a:spcAft>
                <a:spcPts val="0"/>
              </a:spcAft>
              <a:buSzPts val="1800"/>
              <a:buNone/>
            </a:pPr>
            <a:r>
              <a:t/>
            </a:r>
            <a:endParaRPr sz="1879"/>
          </a:p>
          <a:p>
            <a:pPr indent="0" lvl="0" marL="0" rtl="0" algn="l">
              <a:lnSpc>
                <a:spcPct val="190000"/>
              </a:lnSpc>
              <a:spcBef>
                <a:spcPts val="0"/>
              </a:spcBef>
              <a:spcAft>
                <a:spcPts val="0"/>
              </a:spcAft>
              <a:buSzPts val="1800"/>
              <a:buNone/>
            </a:pPr>
            <a:r>
              <a:t/>
            </a:r>
            <a:endParaRPr sz="1879"/>
          </a:p>
          <a:p>
            <a:pPr indent="0" lvl="0" marL="0" rtl="0" algn="l">
              <a:lnSpc>
                <a:spcPct val="110000"/>
              </a:lnSpc>
              <a:spcBef>
                <a:spcPts val="1000"/>
              </a:spcBef>
              <a:spcAft>
                <a:spcPts val="0"/>
              </a:spcAft>
              <a:buSzPts val="1400"/>
              <a:buNone/>
            </a:pPr>
            <a:r>
              <a:t/>
            </a:r>
            <a:endParaRPr sz="1679"/>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g2bf0437c2f7_0_607"/>
          <p:cNvSpPr/>
          <p:nvPr/>
        </p:nvSpPr>
        <p:spPr>
          <a:xfrm>
            <a:off x="0" y="2019476"/>
            <a:ext cx="12192000" cy="4105800"/>
          </a:xfrm>
          <a:prstGeom prst="rect">
            <a:avLst/>
          </a:prstGeom>
          <a:gradFill>
            <a:gsLst>
              <a:gs pos="0">
                <a:srgbClr val="455F51">
                  <a:alpha val="0"/>
                </a:srgbClr>
              </a:gs>
              <a:gs pos="100000">
                <a:schemeClr val="dk2"/>
              </a:gs>
            </a:gsLst>
            <a:lin ang="5400012"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pic>
        <p:nvPicPr>
          <p:cNvPr id="278" name="Google Shape;278;g2bf0437c2f7_0_607"/>
          <p:cNvPicPr preferRelativeResize="0"/>
          <p:nvPr/>
        </p:nvPicPr>
        <p:blipFill rotWithShape="1">
          <a:blip r:embed="rId3">
            <a:alphaModFix/>
          </a:blip>
          <a:srcRect b="-1564" l="0" r="0" t="0"/>
          <a:stretch/>
        </p:blipFill>
        <p:spPr>
          <a:xfrm>
            <a:off x="0" y="6126480"/>
            <a:ext cx="12192000" cy="742950"/>
          </a:xfrm>
          <a:prstGeom prst="rect">
            <a:avLst/>
          </a:prstGeom>
          <a:noFill/>
          <a:ln>
            <a:noFill/>
          </a:ln>
        </p:spPr>
      </p:pic>
      <p:cxnSp>
        <p:nvCxnSpPr>
          <p:cNvPr id="279" name="Google Shape;279;g2bf0437c2f7_0_607"/>
          <p:cNvCxnSpPr/>
          <p:nvPr/>
        </p:nvCxnSpPr>
        <p:spPr>
          <a:xfrm>
            <a:off x="0" y="6128413"/>
            <a:ext cx="12192000" cy="0"/>
          </a:xfrm>
          <a:prstGeom prst="straightConnector1">
            <a:avLst/>
          </a:prstGeom>
          <a:noFill/>
          <a:ln cap="flat" cmpd="sng" w="12700">
            <a:solidFill>
              <a:srgbClr val="000001">
                <a:alpha val="20000"/>
              </a:srgbClr>
            </a:solidFill>
            <a:prstDash val="solid"/>
            <a:round/>
            <a:headEnd len="sm" w="sm" type="none"/>
            <a:tailEnd len="sm" w="sm" type="none"/>
          </a:ln>
        </p:spPr>
      </p:cxnSp>
      <p:cxnSp>
        <p:nvCxnSpPr>
          <p:cNvPr id="280" name="Google Shape;280;g2bf0437c2f7_0_607"/>
          <p:cNvCxnSpPr/>
          <p:nvPr/>
        </p:nvCxnSpPr>
        <p:spPr>
          <a:xfrm>
            <a:off x="2417780" y="3528542"/>
            <a:ext cx="8637000" cy="0"/>
          </a:xfrm>
          <a:prstGeom prst="straightConnector1">
            <a:avLst/>
          </a:prstGeom>
          <a:noFill/>
          <a:ln cap="flat" cmpd="sng" w="31750">
            <a:solidFill>
              <a:schemeClr val="accent1"/>
            </a:solidFill>
            <a:prstDash val="solid"/>
            <a:round/>
            <a:headEnd len="sm" w="sm" type="none"/>
            <a:tailEnd len="sm" w="sm" type="none"/>
          </a:ln>
        </p:spPr>
      </p:cxnSp>
      <p:sp>
        <p:nvSpPr>
          <p:cNvPr id="281" name="Google Shape;281;g2bf0437c2f7_0_607"/>
          <p:cNvSpPr/>
          <p:nvPr/>
        </p:nvSpPr>
        <p:spPr>
          <a:xfrm>
            <a:off x="2" y="0"/>
            <a:ext cx="121917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82" name="Google Shape;282;g2bf0437c2f7_0_607"/>
          <p:cNvSpPr/>
          <p:nvPr/>
        </p:nvSpPr>
        <p:spPr>
          <a:xfrm>
            <a:off x="0" y="2019476"/>
            <a:ext cx="12192000" cy="4105800"/>
          </a:xfrm>
          <a:prstGeom prst="rect">
            <a:avLst/>
          </a:prstGeom>
          <a:gradFill>
            <a:gsLst>
              <a:gs pos="0">
                <a:srgbClr val="455F51">
                  <a:alpha val="0"/>
                </a:srgbClr>
              </a:gs>
              <a:gs pos="100000">
                <a:schemeClr val="dk2"/>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83" name="Google Shape;283;g2bf0437c2f7_0_607"/>
          <p:cNvSpPr/>
          <p:nvPr/>
        </p:nvSpPr>
        <p:spPr>
          <a:xfrm>
            <a:off x="643331" y="638508"/>
            <a:ext cx="10905300" cy="4843500"/>
          </a:xfrm>
          <a:prstGeom prst="rect">
            <a:avLst/>
          </a:prstGeom>
          <a:gradFill>
            <a:gsLst>
              <a:gs pos="0">
                <a:srgbClr val="000001"/>
              </a:gs>
              <a:gs pos="100000">
                <a:srgbClr val="191919"/>
              </a:gs>
            </a:gsLst>
            <a:lin ang="5400012" scaled="0"/>
          </a:gradFill>
          <a:ln>
            <a:noFill/>
          </a:ln>
          <a:effectLst>
            <a:outerShdw blurRad="127000" sx="98000" rotWithShape="0" algn="tl" dir="4740000" dist="228600" sy="98000">
              <a:srgbClr val="000000">
                <a:alpha val="3254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84" name="Google Shape;284;g2bf0437c2f7_0_607"/>
          <p:cNvSpPr/>
          <p:nvPr/>
        </p:nvSpPr>
        <p:spPr>
          <a:xfrm>
            <a:off x="870204" y="865667"/>
            <a:ext cx="10451700" cy="4389000"/>
          </a:xfrm>
          <a:prstGeom prst="rect">
            <a:avLst/>
          </a:prstGeom>
          <a:gradFill>
            <a:gsLst>
              <a:gs pos="0">
                <a:srgbClr val="EDEBE4"/>
              </a:gs>
              <a:gs pos="100000">
                <a:srgbClr val="CDC8BC"/>
              </a:gs>
            </a:gsLst>
            <a:path path="circle">
              <a:fillToRect b="50%" l="50%" r="50%" t="50%"/>
            </a:path>
            <a:tileRect/>
          </a:gradFill>
          <a:ln cap="flat" cmpd="sng" w="50800">
            <a:solidFill>
              <a:srgbClr val="19191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85" name="Google Shape;285;g2bf0437c2f7_0_607"/>
          <p:cNvSpPr/>
          <p:nvPr/>
        </p:nvSpPr>
        <p:spPr>
          <a:xfrm>
            <a:off x="1034796" y="1030259"/>
            <a:ext cx="10122300" cy="4059900"/>
          </a:xfrm>
          <a:prstGeom prst="rect">
            <a:avLst/>
          </a:prstGeom>
          <a:solidFill>
            <a:schemeClr val="lt1"/>
          </a:solidFill>
          <a:ln cap="flat" cmpd="sng" w="15875">
            <a:solidFill>
              <a:srgbClr val="94949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86" name="Google Shape;286;g2bf0437c2f7_0_607"/>
          <p:cNvSpPr txBox="1"/>
          <p:nvPr>
            <p:ph type="title"/>
          </p:nvPr>
        </p:nvSpPr>
        <p:spPr>
          <a:xfrm>
            <a:off x="3928374" y="1595625"/>
            <a:ext cx="6717000" cy="2537400"/>
          </a:xfrm>
          <a:prstGeom prst="rect">
            <a:avLst/>
          </a:prstGeom>
          <a:noFill/>
          <a:ln>
            <a:noFill/>
          </a:ln>
        </p:spPr>
        <p:txBody>
          <a:bodyPr anchorCtr="0" anchor="ctr" bIns="0" lIns="91425" spcFirstLastPara="1" rIns="91425" wrap="square" tIns="45700">
            <a:noAutofit/>
          </a:bodyPr>
          <a:lstStyle/>
          <a:p>
            <a:pPr indent="0" lvl="0" marL="0" rtl="0" algn="ctr">
              <a:lnSpc>
                <a:spcPct val="90000"/>
              </a:lnSpc>
              <a:spcBef>
                <a:spcPts val="0"/>
              </a:spcBef>
              <a:spcAft>
                <a:spcPts val="0"/>
              </a:spcAft>
              <a:buClr>
                <a:srgbClr val="454545"/>
              </a:buClr>
              <a:buSzPts val="3600"/>
              <a:buFont typeface="Gill Sans"/>
              <a:buNone/>
            </a:pPr>
            <a:r>
              <a:rPr lang="en-US"/>
              <a:t>Your family bank is almost ready! </a:t>
            </a:r>
            <a:endParaRPr/>
          </a:p>
        </p:txBody>
      </p:sp>
      <p:pic>
        <p:nvPicPr>
          <p:cNvPr id="287" name="Google Shape;287;g2bf0437c2f7_0_607"/>
          <p:cNvPicPr preferRelativeResize="0"/>
          <p:nvPr/>
        </p:nvPicPr>
        <p:blipFill rotWithShape="1">
          <a:blip r:embed="rId3">
            <a:alphaModFix/>
          </a:blip>
          <a:srcRect b="-1564" l="0" r="0" t="0"/>
          <a:stretch/>
        </p:blipFill>
        <p:spPr>
          <a:xfrm>
            <a:off x="0" y="6126480"/>
            <a:ext cx="12192000" cy="742950"/>
          </a:xfrm>
          <a:prstGeom prst="rect">
            <a:avLst/>
          </a:prstGeom>
          <a:noFill/>
          <a:ln>
            <a:noFill/>
          </a:ln>
        </p:spPr>
      </p:pic>
      <p:cxnSp>
        <p:nvCxnSpPr>
          <p:cNvPr id="288" name="Google Shape;288;g2bf0437c2f7_0_607"/>
          <p:cNvCxnSpPr/>
          <p:nvPr/>
        </p:nvCxnSpPr>
        <p:spPr>
          <a:xfrm>
            <a:off x="0" y="6128413"/>
            <a:ext cx="12192000" cy="0"/>
          </a:xfrm>
          <a:prstGeom prst="straightConnector1">
            <a:avLst/>
          </a:prstGeom>
          <a:noFill/>
          <a:ln cap="flat" cmpd="sng" w="12700">
            <a:solidFill>
              <a:srgbClr val="000001">
                <a:alpha val="20000"/>
              </a:srgbClr>
            </a:solidFill>
            <a:prstDash val="solid"/>
            <a:round/>
            <a:headEnd len="sm" w="sm" type="none"/>
            <a:tailEnd len="sm" w="sm" type="none"/>
          </a:ln>
        </p:spPr>
      </p:cxnSp>
      <p:pic>
        <p:nvPicPr>
          <p:cNvPr descr="A plant growing out of a coin&#10;&#10;Description automatically generated with medium confidence" id="289" name="Google Shape;289;g2bf0437c2f7_0_607"/>
          <p:cNvPicPr preferRelativeResize="0"/>
          <p:nvPr/>
        </p:nvPicPr>
        <p:blipFill rotWithShape="1">
          <a:blip r:embed="rId4">
            <a:alphaModFix/>
          </a:blip>
          <a:srcRect b="0" l="0" r="0" t="0"/>
          <a:stretch/>
        </p:blipFill>
        <p:spPr>
          <a:xfrm>
            <a:off x="1759870" y="1933800"/>
            <a:ext cx="1884629" cy="225289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Gallery">
  <a:themeElements>
    <a:clrScheme name="Gree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allery">
  <a:themeElements>
    <a:clrScheme name="Gree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2023-05-18T19:37:54Z</dcterms:created>
  <dc:creator>John Nebeker</dc:creator>
</cp:coreProperties>
</file>