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embeddedFontLst>
    <p:embeddedFont>
      <p:font typeface="Roboto"/>
      <p:regular r:id="rId18"/>
      <p:bold r:id="rId19"/>
      <p:italic r:id="rId20"/>
      <p:boldItalic r:id="rId21"/>
    </p:embeddedFont>
    <p:embeddedFont>
      <p:font typeface="Gill Sans"/>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gPnhuG3f/4ApPsB+G8/jrF3Jxc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11" Type="http://schemas.openxmlformats.org/officeDocument/2006/relationships/slide" Target="slides/slide6.xml"/><Relationship Id="rId22" Type="http://schemas.openxmlformats.org/officeDocument/2006/relationships/font" Target="fonts/GillSans-regular.fntdata"/><Relationship Id="rId10" Type="http://schemas.openxmlformats.org/officeDocument/2006/relationships/slide" Target="slides/slide5.xml"/><Relationship Id="rId21" Type="http://schemas.openxmlformats.org/officeDocument/2006/relationships/font" Target="fonts/Roboto-boldItalic.fntdata"/><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GillSan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bold.fntdata"/><Relationship Id="rId6" Type="http://schemas.openxmlformats.org/officeDocument/2006/relationships/slide" Target="slides/slide1.xml"/><Relationship Id="rId18" Type="http://schemas.openxmlformats.org/officeDocument/2006/relationships/font" Target="fonts/Robo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914400" rtl="0" algn="l">
              <a:lnSpc>
                <a:spcPct val="115000"/>
              </a:lnSpc>
              <a:spcBef>
                <a:spcPts val="0"/>
              </a:spcBef>
              <a:spcAft>
                <a:spcPts val="0"/>
              </a:spcAft>
              <a:buSzPts val="1400"/>
              <a:buNone/>
            </a:pPr>
            <a:r>
              <a:rPr lang="en-US">
                <a:solidFill>
                  <a:srgbClr val="0D0D0D"/>
                </a:solidFill>
                <a:latin typeface="Roboto"/>
                <a:ea typeface="Roboto"/>
                <a:cs typeface="Roboto"/>
                <a:sym typeface="Roboto"/>
              </a:rPr>
              <a:t>Now that you had a chance to understand your roles a little, we’ll go through the specific terms loans and other distributions will operate from. When we’re done here you’ll have a better idea what you’re looking for in applications. </a:t>
            </a:r>
            <a:endParaRPr/>
          </a:p>
        </p:txBody>
      </p:sp>
      <p:sp>
        <p:nvSpPr>
          <p:cNvPr id="126" name="Google Shape;12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3f3340c96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To oversee these loans, you’ll need to take an active role in making sure the loans get repaid. Most of this we will cover in the communication plan meeting so this won’t be the only time you’ll see this information. </a:t>
            </a:r>
            <a:endParaRPr>
              <a:solidFill>
                <a:srgbClr val="0D0D0D"/>
              </a:solidFill>
              <a:latin typeface="Roboto"/>
              <a:ea typeface="Roboto"/>
              <a:cs typeface="Roboto"/>
              <a:sym typeface="Roboto"/>
            </a:endParaRPr>
          </a:p>
        </p:txBody>
      </p:sp>
      <p:sp>
        <p:nvSpPr>
          <p:cNvPr id="134" name="Google Shape;134;g33f3340c96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6ba8707d3e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To oversee these loans, you’ll need to take an active role in making sure the loans get repaid. Most of this we will cover in the communication plan meeting so this won’t be the only time you’ll see this information. </a:t>
            </a:r>
            <a:endParaRPr>
              <a:solidFill>
                <a:srgbClr val="0D0D0D"/>
              </a:solidFill>
              <a:latin typeface="Roboto"/>
              <a:ea typeface="Roboto"/>
              <a:cs typeface="Roboto"/>
              <a:sym typeface="Roboto"/>
            </a:endParaRPr>
          </a:p>
        </p:txBody>
      </p:sp>
      <p:sp>
        <p:nvSpPr>
          <p:cNvPr id="140" name="Google Shape;140;g26ba8707d3e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solidFill>
                  <a:srgbClr val="0D0D0D"/>
                </a:solidFill>
                <a:latin typeface="Roboto"/>
                <a:ea typeface="Roboto"/>
                <a:cs typeface="Roboto"/>
                <a:sym typeface="Roboto"/>
              </a:rPr>
              <a:t>[prepare and insert specifics from their trust agreement/charter]</a:t>
            </a:r>
            <a:endParaRPr>
              <a:solidFill>
                <a:srgbClr val="0D0D0D"/>
              </a:solidFill>
              <a:latin typeface="Roboto"/>
              <a:ea typeface="Roboto"/>
              <a:cs typeface="Roboto"/>
              <a:sym typeface="Roboto"/>
            </a:endParaRPr>
          </a:p>
        </p:txBody>
      </p:sp>
      <p:sp>
        <p:nvSpPr>
          <p:cNvPr id="146" name="Google Shape;14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6ba8707d3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p:txBody>
      </p:sp>
      <p:sp>
        <p:nvSpPr>
          <p:cNvPr id="152" name="Google Shape;152;g26ba8707d3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6ba8707d3e_0_13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Once the board is ready to start administering loans, family members can fill out an application that </a:t>
            </a:r>
            <a:r>
              <a:rPr lang="en-US"/>
              <a:t> details of how much they wish to take out, details of their income and assets and other information. They’ll then request an appointment with the board to propose their loan. Here the board will ask questions and give any recommendations for the borrower about things that will need to be fixed before a contract can be made.</a:t>
            </a:r>
            <a:endParaRPr/>
          </a:p>
          <a:p>
            <a:pPr indent="0" lvl="0" marL="0" rtl="0" algn="l">
              <a:lnSpc>
                <a:spcPct val="100000"/>
              </a:lnSpc>
              <a:spcBef>
                <a:spcPts val="0"/>
              </a:spcBef>
              <a:spcAft>
                <a:spcPts val="0"/>
              </a:spcAft>
              <a:buSzPts val="1400"/>
              <a:buNone/>
            </a:pPr>
            <a:r>
              <a:rPr lang="en-US"/>
              <a:t> After their meeting with the applicant, the board should vote promptly about whether to approve the loan. The loan approval vote can also be a negotiation. The board can decide to offer less than the full amount, or could offer a higher interest rate if the loan activity is deemed more risky. We’ll cover loan risk in a minute, but you can always lean on your consultant for advice if the board is having a hard time deciding on a particular loan.</a:t>
            </a:r>
            <a:endParaRPr/>
          </a:p>
          <a:p>
            <a:pPr indent="0" lvl="0" marL="0" rtl="0" algn="l">
              <a:lnSpc>
                <a:spcPct val="100000"/>
              </a:lnSpc>
              <a:spcBef>
                <a:spcPts val="0"/>
              </a:spcBef>
              <a:spcAft>
                <a:spcPts val="0"/>
              </a:spcAft>
              <a:buSzPts val="1400"/>
              <a:buNone/>
            </a:pPr>
            <a:r>
              <a:rPr lang="en-US"/>
              <a:t> Once the board has approved the loan, they’ll contact the borrower to let them know it was approved and that they’ll be sending a contract over. we’ll have a standard contract template and teach you how to make adjustments. Then the borrower can review the terms, reach out to the board to answer questions and eventually sign the contract. The contract will include a repayment schedule, and terms for delinquency/default. </a:t>
            </a:r>
            <a:endParaRPr/>
          </a:p>
          <a:p>
            <a:pPr indent="0" lvl="0" marL="0" rtl="0" algn="l">
              <a:lnSpc>
                <a:spcPct val="100000"/>
              </a:lnSpc>
              <a:spcBef>
                <a:spcPts val="0"/>
              </a:spcBef>
              <a:spcAft>
                <a:spcPts val="0"/>
              </a:spcAft>
              <a:buSzPts val="1400"/>
              <a:buNone/>
            </a:pPr>
            <a:r>
              <a:rPr lang="en-US"/>
              <a:t>The borrow will need a mentor who can help them to stay on track with their loan repayment.. The board can also assign a mentor should the borrower not have one in mind. That mentor, if new to being a mentor will meet with the board to receive training on their responsibilities</a:t>
            </a:r>
            <a:endParaRPr/>
          </a:p>
          <a:p>
            <a:pPr indent="0" lvl="0" marL="0" rtl="0" algn="l">
              <a:lnSpc>
                <a:spcPct val="100000"/>
              </a:lnSpc>
              <a:spcBef>
                <a:spcPts val="0"/>
              </a:spcBef>
              <a:spcAft>
                <a:spcPts val="0"/>
              </a:spcAft>
              <a:buSzPts val="1400"/>
              <a:buNone/>
            </a:pPr>
            <a:r>
              <a:rPr lang="en-US"/>
              <a:t>After a mentor has been chosen, the loan funds can be transferred to the borrower</a:t>
            </a:r>
            <a:endParaRPr/>
          </a:p>
          <a:p>
            <a:pPr indent="0" lvl="0" marL="0" rtl="0" algn="l">
              <a:lnSpc>
                <a:spcPct val="100000"/>
              </a:lnSpc>
              <a:spcBef>
                <a:spcPts val="0"/>
              </a:spcBef>
              <a:spcAft>
                <a:spcPts val="0"/>
              </a:spcAft>
              <a:buSzPts val="1400"/>
              <a:buNone/>
            </a:pPr>
            <a:r>
              <a:rPr lang="en-US"/>
              <a:t>once the funds are received, the borrower will begin repayment as outlined in the contract.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[Show sample application ]</a:t>
            </a:r>
            <a:endParaRPr/>
          </a:p>
        </p:txBody>
      </p:sp>
      <p:sp>
        <p:nvSpPr>
          <p:cNvPr id="158" name="Google Shape;158;g26ba8707d3e_0_13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6ba8707d3e_0_14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Loan approval looks a little different in the family bank than in private banking. private banks often turn away people with middling credit or put harsh terms on low income borrowers. We want to offer opportunities but we don’t want to give out loans for projects that have no hope of a repayment. What we’re determining in the approval process is how likely this borrower is to be able to repay the loan. We want to see that they have a solid plan to make repayments on the money. We have to think about situations like only having the funds for one loan but having two applications. How we will decide who should get the money? What would be fair?  We want to approve plans that seem likely to have a return. It makes sense that someone getting an advanced degree would be able to get a better job and thereby repay the loan. If the plan seems too speculative or based on hoping something will work out, that becomes a risk.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We also want to approve loans for the most important requests. Maybe we choose a home loan over a loan for a vacation.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We want to make sure that the family members are approaching the process with serious thought and intention. If someone has a history of flaking on important matters or makes erratic decisions, they may be a poor candidate</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We also want to reward those who are making an effort to engage with the family bank and learn how to use it over those that are totally uninterested until it benefits them</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[explain how a board would vote on a sample loan application]</a:t>
            </a:r>
            <a:endParaRPr>
              <a:solidFill>
                <a:srgbClr val="0D0D0D"/>
              </a:solidFill>
              <a:latin typeface="Roboto"/>
              <a:ea typeface="Roboto"/>
              <a:cs typeface="Roboto"/>
              <a:sym typeface="Roboto"/>
            </a:endParaRPr>
          </a:p>
        </p:txBody>
      </p:sp>
      <p:sp>
        <p:nvSpPr>
          <p:cNvPr id="205" name="Google Shape;205;g26ba8707d3e_0_14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6baa95d180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Discuss which loan you would approve if you can’t approve both</a:t>
            </a:r>
            <a:endParaRPr>
              <a:solidFill>
                <a:srgbClr val="0D0D0D"/>
              </a:solidFill>
              <a:latin typeface="Roboto"/>
              <a:ea typeface="Roboto"/>
              <a:cs typeface="Roboto"/>
              <a:sym typeface="Roboto"/>
            </a:endParaRPr>
          </a:p>
        </p:txBody>
      </p:sp>
      <p:sp>
        <p:nvSpPr>
          <p:cNvPr id="211" name="Google Shape;211;g26baa95d180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6ba8707d3e_0_14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Similar to loans, we will want to be selective and make sure that grant funds are used for what they were intended for.  The grant application will have to specify and justify the expenses listed. Preference for grants given directly to institutions ex. to a church for a service opportunity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p:txBody>
      </p:sp>
      <p:sp>
        <p:nvSpPr>
          <p:cNvPr id="218" name="Google Shape;218;g26ba8707d3e_0_14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6baa95d18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We want to celebrate important events, but we also don’t want to lose a bunch of money fast. If we plan ahead by asking the family to send in important events, we can make a calendar for the year of events that will trigger a gift. [explain gift amounts if grantor spelled them out]. Budgeting for gifts can make sure that reasonable portion of the funds go towards the loans and investments. We also don’t want to create unfairness by giving some people more than others so a standard amount for an event will help reduce unfairness </a:t>
            </a:r>
            <a:endParaRPr>
              <a:solidFill>
                <a:srgbClr val="0D0D0D"/>
              </a:solidFill>
              <a:latin typeface="Roboto"/>
              <a:ea typeface="Roboto"/>
              <a:cs typeface="Roboto"/>
              <a:sym typeface="Roboto"/>
            </a:endParaRPr>
          </a:p>
        </p:txBody>
      </p:sp>
      <p:sp>
        <p:nvSpPr>
          <p:cNvPr id="224" name="Google Shape;224;g26baa95d18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6a8e4219a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g26a8e4219a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We’ve covered a lot today! Here’s what we need to next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31" name="Google Shape;231;g26a8e4219ac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12"/>
          <p:cNvSpPr txBox="1"/>
          <p:nvPr>
            <p:ph type="ctrTitle"/>
          </p:nvPr>
        </p:nvSpPr>
        <p:spPr>
          <a:xfrm>
            <a:off x="2417779" y="802298"/>
            <a:ext cx="8637073" cy="2541431"/>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6600"/>
              <a:buFont typeface="Gill Sans"/>
              <a:buNone/>
              <a:defRPr sz="6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2"/>
          <p:cNvSpPr txBox="1"/>
          <p:nvPr>
            <p:ph idx="1" type="subTitle"/>
          </p:nvPr>
        </p:nvSpPr>
        <p:spPr>
          <a:xfrm>
            <a:off x="2417780" y="3531204"/>
            <a:ext cx="8637072" cy="977621"/>
          </a:xfrm>
          <a:prstGeom prst="rect">
            <a:avLst/>
          </a:prstGeom>
          <a:noFill/>
          <a:ln>
            <a:noFill/>
          </a:ln>
        </p:spPr>
        <p:txBody>
          <a:bodyPr anchorCtr="0" anchor="t" bIns="91425" lIns="91425" spcFirstLastPara="1" rIns="91425" wrap="square" tIns="91425">
            <a:normAutofit/>
          </a:bodyPr>
          <a:lstStyle>
            <a:lvl1pPr lvl="0" algn="l">
              <a:lnSpc>
                <a:spcPct val="120000"/>
              </a:lnSpc>
              <a:spcBef>
                <a:spcPts val="1000"/>
              </a:spcBef>
              <a:spcAft>
                <a:spcPts val="0"/>
              </a:spcAft>
              <a:buSzPts val="1800"/>
              <a:buNone/>
              <a:defRPr b="0" sz="1800" cap="none">
                <a:solidFill>
                  <a:schemeClr val="lt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21" name="Google Shape;21;p12"/>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2"/>
          <p:cNvSpPr txBox="1"/>
          <p:nvPr>
            <p:ph idx="11" type="ftr"/>
          </p:nvPr>
        </p:nvSpPr>
        <p:spPr>
          <a:xfrm>
            <a:off x="2416500" y="329307"/>
            <a:ext cx="4973915"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2"/>
          <p:cNvSpPr txBox="1"/>
          <p:nvPr>
            <p:ph idx="12" type="sldNum"/>
          </p:nvPr>
        </p:nvSpPr>
        <p:spPr>
          <a:xfrm>
            <a:off x="1437664"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24" name="Google Shape;24;p12"/>
          <p:cNvCxnSpPr/>
          <p:nvPr/>
        </p:nvCxnSpPr>
        <p:spPr>
          <a:xfrm>
            <a:off x="2417780" y="3528542"/>
            <a:ext cx="863707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spTree>
      <p:nvGrpSpPr>
        <p:cNvPr id="25" name="Shape 25"/>
        <p:cNvGrpSpPr/>
        <p:nvPr/>
      </p:nvGrpSpPr>
      <p:grpSpPr>
        <a:xfrm>
          <a:off x="0" y="0"/>
          <a:ext cx="0" cy="0"/>
          <a:chOff x="0" y="0"/>
          <a:chExt cx="0" cy="0"/>
        </a:xfrm>
      </p:grpSpPr>
      <p:sp>
        <p:nvSpPr>
          <p:cNvPr id="26" name="Google Shape;26;p14"/>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4"/>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28" name="Google Shape;28;p14"/>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4"/>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4"/>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31" name="Google Shape;31;p14"/>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titleOnly">
  <p:cSld name="TITLE_ONLY">
    <p:spTree>
      <p:nvGrpSpPr>
        <p:cNvPr id="32" name="Shape 32"/>
        <p:cNvGrpSpPr/>
        <p:nvPr/>
      </p:nvGrpSpPr>
      <p:grpSpPr>
        <a:xfrm>
          <a:off x="0" y="0"/>
          <a:ext cx="0" cy="0"/>
          <a:chOff x="0" y="0"/>
          <a:chExt cx="0" cy="0"/>
        </a:xfrm>
      </p:grpSpPr>
      <p:sp>
        <p:nvSpPr>
          <p:cNvPr id="33" name="Google Shape;33;p27"/>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7"/>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7"/>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37" name="Google Shape;37;p27"/>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spTree>
      <p:nvGrpSpPr>
        <p:cNvPr id="47" name="Shape 47"/>
        <p:cNvGrpSpPr/>
        <p:nvPr/>
      </p:nvGrpSpPr>
      <p:grpSpPr>
        <a:xfrm>
          <a:off x="0" y="0"/>
          <a:ext cx="0" cy="0"/>
          <a:chOff x="0" y="0"/>
          <a:chExt cx="0" cy="0"/>
        </a:xfrm>
      </p:grpSpPr>
      <p:sp>
        <p:nvSpPr>
          <p:cNvPr id="48" name="Google Shape;48;p13"/>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3"/>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0" name="Google Shape;50;p13"/>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53" name="Google Shape;53;p13"/>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type="twoObj">
  <p:cSld name="TWO_OBJECTS">
    <p:spTree>
      <p:nvGrpSpPr>
        <p:cNvPr id="54" name="Shape 54"/>
        <p:cNvGrpSpPr/>
        <p:nvPr/>
      </p:nvGrpSpPr>
      <p:grpSpPr>
        <a:xfrm>
          <a:off x="0" y="0"/>
          <a:ext cx="0" cy="0"/>
          <a:chOff x="0" y="0"/>
          <a:chExt cx="0" cy="0"/>
        </a:xfrm>
      </p:grpSpPr>
      <p:sp>
        <p:nvSpPr>
          <p:cNvPr id="55" name="Google Shape;55;p16"/>
          <p:cNvSpPr txBox="1"/>
          <p:nvPr>
            <p:ph type="title"/>
          </p:nvPr>
        </p:nvSpPr>
        <p:spPr>
          <a:xfrm>
            <a:off x="1449217" y="804889"/>
            <a:ext cx="9605635" cy="105930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6"/>
          <p:cNvSpPr txBox="1"/>
          <p:nvPr>
            <p:ph idx="1" type="body"/>
          </p:nvPr>
        </p:nvSpPr>
        <p:spPr>
          <a:xfrm>
            <a:off x="1447331" y="2010878"/>
            <a:ext cx="4645152" cy="344859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7" name="Google Shape;57;p16"/>
          <p:cNvSpPr txBox="1"/>
          <p:nvPr>
            <p:ph idx="2" type="body"/>
          </p:nvPr>
        </p:nvSpPr>
        <p:spPr>
          <a:xfrm>
            <a:off x="6413771" y="2017343"/>
            <a:ext cx="4645152" cy="344152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8" name="Google Shape;58;p16"/>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6"/>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6"/>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61" name="Google Shape;61;p16"/>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2" name="Shape 62"/>
        <p:cNvGrpSpPr/>
        <p:nvPr/>
      </p:nvGrpSpPr>
      <p:grpSpPr>
        <a:xfrm>
          <a:off x="0" y="0"/>
          <a:ext cx="0" cy="0"/>
          <a:chOff x="0" y="0"/>
          <a:chExt cx="0" cy="0"/>
        </a:xfrm>
      </p:grpSpPr>
      <p:sp>
        <p:nvSpPr>
          <p:cNvPr id="63" name="Google Shape;63;p1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9"/>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spTree>
      <p:nvGrpSpPr>
        <p:cNvPr id="66" name="Shape 66"/>
        <p:cNvGrpSpPr/>
        <p:nvPr/>
      </p:nvGrpSpPr>
      <p:grpSpPr>
        <a:xfrm>
          <a:off x="0" y="0"/>
          <a:ext cx="0" cy="0"/>
          <a:chOff x="0" y="0"/>
          <a:chExt cx="0" cy="0"/>
        </a:xfrm>
      </p:grpSpPr>
      <p:sp>
        <p:nvSpPr>
          <p:cNvPr id="67" name="Google Shape;67;p17"/>
          <p:cNvSpPr txBox="1"/>
          <p:nvPr>
            <p:ph type="title"/>
          </p:nvPr>
        </p:nvSpPr>
        <p:spPr>
          <a:xfrm>
            <a:off x="1447191" y="804163"/>
            <a:ext cx="9607661" cy="1056319"/>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7"/>
          <p:cNvSpPr txBox="1"/>
          <p:nvPr>
            <p:ph idx="1" type="body"/>
          </p:nvPr>
        </p:nvSpPr>
        <p:spPr>
          <a:xfrm>
            <a:off x="1447191" y="2019549"/>
            <a:ext cx="4645152" cy="80194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69" name="Google Shape;69;p17"/>
          <p:cNvSpPr txBox="1"/>
          <p:nvPr>
            <p:ph idx="2" type="body"/>
          </p:nvPr>
        </p:nvSpPr>
        <p:spPr>
          <a:xfrm>
            <a:off x="1447191" y="2824269"/>
            <a:ext cx="4645152" cy="264445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0" name="Google Shape;70;p17"/>
          <p:cNvSpPr txBox="1"/>
          <p:nvPr>
            <p:ph idx="3" type="body"/>
          </p:nvPr>
        </p:nvSpPr>
        <p:spPr>
          <a:xfrm>
            <a:off x="6412362" y="2023003"/>
            <a:ext cx="4645152" cy="80223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71" name="Google Shape;71;p17"/>
          <p:cNvSpPr txBox="1"/>
          <p:nvPr>
            <p:ph idx="4" type="body"/>
          </p:nvPr>
        </p:nvSpPr>
        <p:spPr>
          <a:xfrm>
            <a:off x="6412362" y="2821491"/>
            <a:ext cx="4645152" cy="2637371"/>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2" name="Google Shape;72;p17"/>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7"/>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75" name="Google Shape;75;p17"/>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6" name="Shape 76"/>
        <p:cNvGrpSpPr/>
        <p:nvPr/>
      </p:nvGrpSpPr>
      <p:grpSpPr>
        <a:xfrm>
          <a:off x="0" y="0"/>
          <a:ext cx="0" cy="0"/>
          <a:chOff x="0" y="0"/>
          <a:chExt cx="0" cy="0"/>
        </a:xfrm>
      </p:grpSpPr>
      <p:sp>
        <p:nvSpPr>
          <p:cNvPr id="77" name="Google Shape;77;p20"/>
          <p:cNvSpPr txBox="1"/>
          <p:nvPr>
            <p:ph type="title"/>
          </p:nvPr>
        </p:nvSpPr>
        <p:spPr>
          <a:xfrm>
            <a:off x="1444671" y="798973"/>
            <a:ext cx="3273099" cy="224711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Gill San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0"/>
          <p:cNvSpPr txBox="1"/>
          <p:nvPr>
            <p:ph idx="1" type="body"/>
          </p:nvPr>
        </p:nvSpPr>
        <p:spPr>
          <a:xfrm>
            <a:off x="5043714" y="798974"/>
            <a:ext cx="6012470" cy="4658826"/>
          </a:xfrm>
          <a:prstGeom prst="rect">
            <a:avLst/>
          </a:prstGeom>
          <a:noFill/>
          <a:ln>
            <a:noFill/>
          </a:ln>
        </p:spPr>
        <p:txBody>
          <a:bodyPr anchorCtr="0" anchor="ctr"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9" name="Google Shape;79;p20"/>
          <p:cNvSpPr txBox="1"/>
          <p:nvPr>
            <p:ph idx="2" type="body"/>
          </p:nvPr>
        </p:nvSpPr>
        <p:spPr>
          <a:xfrm>
            <a:off x="1444671" y="3205491"/>
            <a:ext cx="3275013" cy="2248181"/>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80" name="Google Shape;80;p20"/>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0"/>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0"/>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83" name="Google Shape;83;p20"/>
          <p:cNvCxnSpPr/>
          <p:nvPr/>
        </p:nvCxnSpPr>
        <p:spPr>
          <a:xfrm>
            <a:off x="1448280" y="3205491"/>
            <a:ext cx="326949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4" name="Shape 84"/>
        <p:cNvGrpSpPr/>
        <p:nvPr/>
      </p:nvGrpSpPr>
      <p:grpSpPr>
        <a:xfrm>
          <a:off x="0" y="0"/>
          <a:ext cx="0" cy="0"/>
          <a:chOff x="0" y="0"/>
          <a:chExt cx="0" cy="0"/>
        </a:xfrm>
      </p:grpSpPr>
      <p:grpSp>
        <p:nvGrpSpPr>
          <p:cNvPr id="85" name="Google Shape;85;p21"/>
          <p:cNvGrpSpPr/>
          <p:nvPr/>
        </p:nvGrpSpPr>
        <p:grpSpPr>
          <a:xfrm>
            <a:off x="7477387" y="482170"/>
            <a:ext cx="4074533" cy="5149101"/>
            <a:chOff x="7477387" y="482170"/>
            <a:chExt cx="4074533" cy="5149101"/>
          </a:xfrm>
        </p:grpSpPr>
        <p:sp>
          <p:nvSpPr>
            <p:cNvPr id="86" name="Google Shape;86;p21"/>
            <p:cNvSpPr/>
            <p:nvPr/>
          </p:nvSpPr>
          <p:spPr>
            <a:xfrm>
              <a:off x="7477387" y="482170"/>
              <a:ext cx="4074533" cy="5149101"/>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098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1"/>
            <p:cNvSpPr/>
            <p:nvPr/>
          </p:nvSpPr>
          <p:spPr>
            <a:xfrm>
              <a:off x="7790446" y="812506"/>
              <a:ext cx="3450289" cy="4466452"/>
            </a:xfrm>
            <a:prstGeom prst="rect">
              <a:avLst/>
            </a:prstGeom>
            <a:gradFill>
              <a:gsLst>
                <a:gs pos="0">
                  <a:srgbClr val="DADADA"/>
                </a:gs>
                <a:gs pos="100000">
                  <a:srgbClr val="FFFFFE"/>
                </a:gs>
              </a:gsLst>
              <a:lin ang="16200000" scaled="0"/>
            </a:gradFill>
            <a:ln cap="flat" cmpd="sng" w="50800">
              <a:solidFill>
                <a:srgbClr val="191919"/>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 name="Google Shape;88;p21"/>
          <p:cNvSpPr txBox="1"/>
          <p:nvPr>
            <p:ph type="title"/>
          </p:nvPr>
        </p:nvSpPr>
        <p:spPr>
          <a:xfrm>
            <a:off x="1451206" y="1129513"/>
            <a:ext cx="5532328" cy="18305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1"/>
          <p:cNvSpPr/>
          <p:nvPr>
            <p:ph idx="2" type="pic"/>
          </p:nvPr>
        </p:nvSpPr>
        <p:spPr>
          <a:xfrm>
            <a:off x="8124389" y="1122542"/>
            <a:ext cx="2791171" cy="3866327"/>
          </a:xfrm>
          <a:prstGeom prst="rect">
            <a:avLst/>
          </a:prstGeom>
          <a:solidFill>
            <a:srgbClr val="D8D8D8"/>
          </a:solidFill>
          <a:ln>
            <a:noFill/>
          </a:ln>
        </p:spPr>
      </p:sp>
      <p:sp>
        <p:nvSpPr>
          <p:cNvPr id="90" name="Google Shape;90;p21"/>
          <p:cNvSpPr txBox="1"/>
          <p:nvPr>
            <p:ph idx="1" type="body"/>
          </p:nvPr>
        </p:nvSpPr>
        <p:spPr>
          <a:xfrm>
            <a:off x="1450329" y="3145992"/>
            <a:ext cx="5524404" cy="20037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800"/>
              <a:buNone/>
              <a:defRPr sz="18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1" name="Google Shape;91;p21"/>
          <p:cNvSpPr txBox="1"/>
          <p:nvPr>
            <p:ph idx="10" type="dt"/>
          </p:nvPr>
        </p:nvSpPr>
        <p:spPr>
          <a:xfrm>
            <a:off x="1447382" y="5469856"/>
            <a:ext cx="5527351" cy="32012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1"/>
          <p:cNvSpPr txBox="1"/>
          <p:nvPr>
            <p:ph idx="11" type="ftr"/>
          </p:nvPr>
        </p:nvSpPr>
        <p:spPr>
          <a:xfrm>
            <a:off x="1447382" y="318640"/>
            <a:ext cx="5541004" cy="32093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21"/>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94" name="Google Shape;94;p21"/>
          <p:cNvCxnSpPr/>
          <p:nvPr/>
        </p:nvCxnSpPr>
        <p:spPr>
          <a:xfrm>
            <a:off x="1447382" y="3143605"/>
            <a:ext cx="5527351"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showMasterSp="0" type="vertTx">
  <p:cSld name="VERTICAL_TEXT">
    <p:spTree>
      <p:nvGrpSpPr>
        <p:cNvPr id="95" name="Shape 95"/>
        <p:cNvGrpSpPr/>
        <p:nvPr/>
      </p:nvGrpSpPr>
      <p:grpSpPr>
        <a:xfrm>
          <a:off x="0" y="0"/>
          <a:ext cx="0" cy="0"/>
          <a:chOff x="0" y="0"/>
          <a:chExt cx="0" cy="0"/>
        </a:xfrm>
      </p:grpSpPr>
      <p:sp>
        <p:nvSpPr>
          <p:cNvPr id="96" name="Google Shape;96;p22"/>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2"/>
          <p:cNvSpPr txBox="1"/>
          <p:nvPr>
            <p:ph idx="1" type="body"/>
          </p:nvPr>
        </p:nvSpPr>
        <p:spPr>
          <a:xfrm rot="5400000">
            <a:off x="4527910" y="-1060599"/>
            <a:ext cx="3450613" cy="960327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98" name="Google Shape;98;p22"/>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2"/>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2"/>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01" name="Google Shape;101;p22"/>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02" name="Shape 102"/>
        <p:cNvGrpSpPr/>
        <p:nvPr/>
      </p:nvGrpSpPr>
      <p:grpSpPr>
        <a:xfrm>
          <a:off x="0" y="0"/>
          <a:ext cx="0" cy="0"/>
          <a:chOff x="0" y="0"/>
          <a:chExt cx="0" cy="0"/>
        </a:xfrm>
      </p:grpSpPr>
      <p:sp>
        <p:nvSpPr>
          <p:cNvPr id="103" name="Google Shape;103;p23"/>
          <p:cNvSpPr txBox="1"/>
          <p:nvPr>
            <p:ph type="title"/>
          </p:nvPr>
        </p:nvSpPr>
        <p:spPr>
          <a:xfrm rot="5400000">
            <a:off x="7917038" y="2321047"/>
            <a:ext cx="4659889" cy="1615742"/>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23"/>
          <p:cNvSpPr txBox="1"/>
          <p:nvPr>
            <p:ph idx="1" type="body"/>
          </p:nvPr>
        </p:nvSpPr>
        <p:spPr>
          <a:xfrm rot="5400000">
            <a:off x="3029143" y="-785498"/>
            <a:ext cx="4659889" cy="782883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05" name="Google Shape;105;p23"/>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3"/>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23"/>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08" name="Google Shape;108;p23"/>
          <p:cNvCxnSpPr/>
          <p:nvPr/>
        </p:nvCxnSpPr>
        <p:spPr>
          <a:xfrm>
            <a:off x="9439111" y="798973"/>
            <a:ext cx="0" cy="4659889"/>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10" Type="http://schemas.openxmlformats.org/officeDocument/2006/relationships/theme" Target="../theme/theme2.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0"/>
          <p:cNvSpPr/>
          <p:nvPr/>
        </p:nvSpPr>
        <p:spPr>
          <a:xfrm>
            <a:off x="0" y="2019476"/>
            <a:ext cx="12192000" cy="4105941"/>
          </a:xfrm>
          <a:prstGeom prst="rect">
            <a:avLst/>
          </a:prstGeom>
          <a:gradFill>
            <a:gsLst>
              <a:gs pos="0">
                <a:srgbClr val="455F51">
                  <a:alpha val="0"/>
                </a:srgbClr>
              </a:gs>
              <a:gs pos="100000">
                <a:schemeClr val="dk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p10"/>
          <p:cNvPicPr preferRelativeResize="0"/>
          <p:nvPr/>
        </p:nvPicPr>
        <p:blipFill rotWithShape="1">
          <a:blip r:embed="rId1">
            <a:alphaModFix/>
          </a:blip>
          <a:srcRect b="-1562" l="0" r="0" t="0"/>
          <a:stretch/>
        </p:blipFill>
        <p:spPr>
          <a:xfrm>
            <a:off x="0" y="6126480"/>
            <a:ext cx="12192000" cy="742950"/>
          </a:xfrm>
          <a:prstGeom prst="rect">
            <a:avLst/>
          </a:prstGeom>
          <a:noFill/>
          <a:ln>
            <a:noFill/>
          </a:ln>
        </p:spPr>
      </p:pic>
      <p:sp>
        <p:nvSpPr>
          <p:cNvPr id="12" name="Google Shape;12;p10"/>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lt1"/>
              </a:buClr>
              <a:buSzPts val="3200"/>
              <a:buFont typeface="Gill Sans"/>
              <a:buNone/>
              <a:defRPr b="0" i="0" sz="32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0"/>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accent1"/>
              </a:buClr>
              <a:buSzPts val="2000"/>
              <a:buFont typeface="Arial"/>
              <a:buChar char="•"/>
              <a:defRPr b="0" i="0" sz="2000" u="none" cap="none" strike="noStrike">
                <a:solidFill>
                  <a:schemeClr val="lt1"/>
                </a:solidFill>
                <a:latin typeface="Gill Sans"/>
                <a:ea typeface="Gill Sans"/>
                <a:cs typeface="Gill Sans"/>
                <a:sym typeface="Gill Sans"/>
              </a:defRPr>
            </a:lvl1pPr>
            <a:lvl2pPr indent="-342900" lvl="1" marL="914400" marR="0" rtl="0" algn="l">
              <a:lnSpc>
                <a:spcPct val="120000"/>
              </a:lnSpc>
              <a:spcBef>
                <a:spcPts val="500"/>
              </a:spcBef>
              <a:spcAft>
                <a:spcPts val="0"/>
              </a:spcAft>
              <a:buClr>
                <a:schemeClr val="accent1"/>
              </a:buClr>
              <a:buSzPts val="1800"/>
              <a:buFont typeface="Arial"/>
              <a:buChar char="•"/>
              <a:defRPr b="0" i="0" sz="1800" u="none" cap="none" strike="noStrike">
                <a:solidFill>
                  <a:schemeClr val="lt1"/>
                </a:solidFill>
                <a:latin typeface="Gill Sans"/>
                <a:ea typeface="Gill Sans"/>
                <a:cs typeface="Gill Sans"/>
                <a:sym typeface="Gill Sans"/>
              </a:defRPr>
            </a:lvl2pPr>
            <a:lvl3pPr indent="-330200" lvl="2" marL="1371600" marR="0" rtl="0" algn="l">
              <a:lnSpc>
                <a:spcPct val="120000"/>
              </a:lnSpc>
              <a:spcBef>
                <a:spcPts val="500"/>
              </a:spcBef>
              <a:spcAft>
                <a:spcPts val="0"/>
              </a:spcAft>
              <a:buClr>
                <a:schemeClr val="accent1"/>
              </a:buClr>
              <a:buSzPts val="1600"/>
              <a:buFont typeface="Arial"/>
              <a:buChar char="•"/>
              <a:defRPr b="0" i="0" sz="1600" u="none" cap="none" strike="noStrike">
                <a:solidFill>
                  <a:schemeClr val="lt1"/>
                </a:solidFill>
                <a:latin typeface="Gill Sans"/>
                <a:ea typeface="Gill Sans"/>
                <a:cs typeface="Gill Sans"/>
                <a:sym typeface="Gill Sans"/>
              </a:defRPr>
            </a:lvl3pPr>
            <a:lvl4pPr indent="-317500" lvl="3" marL="1828800" marR="0" rtl="0" algn="l">
              <a:lnSpc>
                <a:spcPct val="120000"/>
              </a:lnSpc>
              <a:spcBef>
                <a:spcPts val="500"/>
              </a:spcBef>
              <a:spcAft>
                <a:spcPts val="0"/>
              </a:spcAft>
              <a:buClr>
                <a:schemeClr val="accent1"/>
              </a:buClr>
              <a:buSzPts val="1400"/>
              <a:buFont typeface="Arial"/>
              <a:buChar char="•"/>
              <a:defRPr b="0" i="0" sz="1400" u="none" cap="none" strike="noStrike">
                <a:solidFill>
                  <a:schemeClr val="lt1"/>
                </a:solidFill>
                <a:latin typeface="Gill Sans"/>
                <a:ea typeface="Gill Sans"/>
                <a:cs typeface="Gill Sans"/>
                <a:sym typeface="Gill Sans"/>
              </a:defRPr>
            </a:lvl4pPr>
            <a:lvl5pPr indent="-304800" lvl="4" marL="22860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5pPr>
            <a:lvl6pPr indent="-304800" lvl="5" marL="27432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6pPr>
            <a:lvl7pPr indent="-304800" lvl="6" marL="32004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7pPr>
            <a:lvl8pPr indent="-304800" lvl="7" marL="36576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8pPr>
            <a:lvl9pPr indent="-304800" lvl="8" marL="41148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9pPr>
          </a:lstStyle>
          <a:p/>
        </p:txBody>
      </p:sp>
      <p:sp>
        <p:nvSpPr>
          <p:cNvPr id="14" name="Google Shape;14;p10"/>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9pPr>
          </a:lstStyle>
          <a:p/>
        </p:txBody>
      </p:sp>
      <p:sp>
        <p:nvSpPr>
          <p:cNvPr id="15" name="Google Shape;15;p10"/>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9pPr>
          </a:lstStyle>
          <a:p/>
        </p:txBody>
      </p:sp>
      <p:sp>
        <p:nvSpPr>
          <p:cNvPr id="16" name="Google Shape;16;p10"/>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7" name="Google Shape;17;p10"/>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 name="Shape 38"/>
        <p:cNvGrpSpPr/>
        <p:nvPr/>
      </p:nvGrpSpPr>
      <p:grpSpPr>
        <a:xfrm>
          <a:off x="0" y="0"/>
          <a:ext cx="0" cy="0"/>
          <a:chOff x="0" y="0"/>
          <a:chExt cx="0" cy="0"/>
        </a:xfrm>
      </p:grpSpPr>
      <p:sp>
        <p:nvSpPr>
          <p:cNvPr id="39" name="Google Shape;39;p9"/>
          <p:cNvSpPr/>
          <p:nvPr/>
        </p:nvSpPr>
        <p:spPr>
          <a:xfrm>
            <a:off x="0" y="2019476"/>
            <a:ext cx="12192000" cy="4105941"/>
          </a:xfrm>
          <a:prstGeom prst="rect">
            <a:avLst/>
          </a:prstGeom>
          <a:gradFill>
            <a:gsLst>
              <a:gs pos="0">
                <a:srgbClr val="E3DED1">
                  <a:alpha val="0"/>
                </a:srgbClr>
              </a:gs>
              <a:gs pos="100000">
                <a:schemeClr val="lt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0" name="Google Shape;40;p9"/>
          <p:cNvPicPr preferRelativeResize="0"/>
          <p:nvPr/>
        </p:nvPicPr>
        <p:blipFill rotWithShape="1">
          <a:blip r:embed="rId1">
            <a:alphaModFix/>
          </a:blip>
          <a:srcRect b="-1562" l="0" r="0" t="0"/>
          <a:stretch/>
        </p:blipFill>
        <p:spPr>
          <a:xfrm>
            <a:off x="0" y="6126480"/>
            <a:ext cx="12192000" cy="742950"/>
          </a:xfrm>
          <a:prstGeom prst="rect">
            <a:avLst/>
          </a:prstGeom>
          <a:noFill/>
          <a:ln>
            <a:noFill/>
          </a:ln>
        </p:spPr>
      </p:pic>
      <p:sp>
        <p:nvSpPr>
          <p:cNvPr id="41" name="Google Shape;41;p9"/>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dk1"/>
              </a:buClr>
              <a:buSzPts val="3200"/>
              <a:buFont typeface="Gill Sans"/>
              <a:buNone/>
              <a:defRPr b="0" i="0" sz="3200" u="none" cap="none" strike="noStrike">
                <a:solidFill>
                  <a:schemeClr val="dk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2" name="Google Shape;42;p9"/>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accent1"/>
              </a:buClr>
              <a:buSzPts val="2000"/>
              <a:buFont typeface="Arial"/>
              <a:buChar char="•"/>
              <a:defRPr b="0" i="0" sz="2000" u="none" cap="none" strike="noStrike">
                <a:solidFill>
                  <a:schemeClr val="dk1"/>
                </a:solidFill>
                <a:latin typeface="Gill Sans"/>
                <a:ea typeface="Gill Sans"/>
                <a:cs typeface="Gill Sans"/>
                <a:sym typeface="Gill Sans"/>
              </a:defRPr>
            </a:lvl1pPr>
            <a:lvl2pPr indent="-342900" lvl="1" marL="914400" marR="0" rtl="0" algn="l">
              <a:lnSpc>
                <a:spcPct val="120000"/>
              </a:lnSpc>
              <a:spcBef>
                <a:spcPts val="500"/>
              </a:spcBef>
              <a:spcAft>
                <a:spcPts val="0"/>
              </a:spcAft>
              <a:buClr>
                <a:schemeClr val="accent1"/>
              </a:buClr>
              <a:buSzPts val="1800"/>
              <a:buFont typeface="Arial"/>
              <a:buChar char="•"/>
              <a:defRPr b="0" i="0" sz="1800" u="none" cap="none" strike="noStrike">
                <a:solidFill>
                  <a:schemeClr val="dk1"/>
                </a:solidFill>
                <a:latin typeface="Gill Sans"/>
                <a:ea typeface="Gill Sans"/>
                <a:cs typeface="Gill Sans"/>
                <a:sym typeface="Gill Sans"/>
              </a:defRPr>
            </a:lvl2pPr>
            <a:lvl3pPr indent="-330200" lvl="2" marL="1371600" marR="0" rtl="0" algn="l">
              <a:lnSpc>
                <a:spcPct val="120000"/>
              </a:lnSpc>
              <a:spcBef>
                <a:spcPts val="500"/>
              </a:spcBef>
              <a:spcAft>
                <a:spcPts val="0"/>
              </a:spcAft>
              <a:buClr>
                <a:schemeClr val="accent1"/>
              </a:buClr>
              <a:buSzPts val="1600"/>
              <a:buFont typeface="Arial"/>
              <a:buChar char="•"/>
              <a:defRPr b="0" i="0" sz="1600" u="none" cap="none" strike="noStrike">
                <a:solidFill>
                  <a:schemeClr val="dk1"/>
                </a:solidFill>
                <a:latin typeface="Gill Sans"/>
                <a:ea typeface="Gill Sans"/>
                <a:cs typeface="Gill Sans"/>
                <a:sym typeface="Gill Sans"/>
              </a:defRPr>
            </a:lvl3pPr>
            <a:lvl4pPr indent="-317500" lvl="3" marL="1828800" marR="0" rtl="0" algn="l">
              <a:lnSpc>
                <a:spcPct val="120000"/>
              </a:lnSpc>
              <a:spcBef>
                <a:spcPts val="500"/>
              </a:spcBef>
              <a:spcAft>
                <a:spcPts val="0"/>
              </a:spcAft>
              <a:buClr>
                <a:schemeClr val="accent1"/>
              </a:buClr>
              <a:buSzPts val="1400"/>
              <a:buFont typeface="Arial"/>
              <a:buChar char="•"/>
              <a:defRPr b="0" i="0" sz="1400" u="none" cap="none" strike="noStrike">
                <a:solidFill>
                  <a:schemeClr val="dk1"/>
                </a:solidFill>
                <a:latin typeface="Gill Sans"/>
                <a:ea typeface="Gill Sans"/>
                <a:cs typeface="Gill Sans"/>
                <a:sym typeface="Gill Sans"/>
              </a:defRPr>
            </a:lvl4pPr>
            <a:lvl5pPr indent="-304800" lvl="4" marL="22860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5pPr>
            <a:lvl6pPr indent="-304800" lvl="5" marL="27432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6pPr>
            <a:lvl7pPr indent="-304800" lvl="6" marL="32004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7pPr>
            <a:lvl8pPr indent="-304800" lvl="7" marL="36576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8pPr>
            <a:lvl9pPr indent="-304800" lvl="8" marL="41148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9pPr>
          </a:lstStyle>
          <a:p/>
        </p:txBody>
      </p:sp>
      <p:sp>
        <p:nvSpPr>
          <p:cNvPr id="43" name="Google Shape;43;p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44" name="Google Shape;44;p9"/>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45" name="Google Shape;45;p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46" name="Google Shape;46;p9"/>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3" name="Shape 113"/>
        <p:cNvGrpSpPr/>
        <p:nvPr/>
      </p:nvGrpSpPr>
      <p:grpSpPr>
        <a:xfrm>
          <a:off x="0" y="0"/>
          <a:ext cx="0" cy="0"/>
          <a:chOff x="0" y="0"/>
          <a:chExt cx="0" cy="0"/>
        </a:xfrm>
      </p:grpSpPr>
      <p:sp>
        <p:nvSpPr>
          <p:cNvPr id="114" name="Google Shape;114;p1"/>
          <p:cNvSpPr/>
          <p:nvPr/>
        </p:nvSpPr>
        <p:spPr>
          <a:xfrm>
            <a:off x="2" y="0"/>
            <a:ext cx="12191695"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5" name="Google Shape;115;p1"/>
          <p:cNvSpPr/>
          <p:nvPr/>
        </p:nvSpPr>
        <p:spPr>
          <a:xfrm>
            <a:off x="0" y="2019476"/>
            <a:ext cx="12192000" cy="4105941"/>
          </a:xfrm>
          <a:prstGeom prst="rect">
            <a:avLst/>
          </a:prstGeom>
          <a:gradFill>
            <a:gsLst>
              <a:gs pos="0">
                <a:srgbClr val="455F51">
                  <a:alpha val="0"/>
                </a:srgbClr>
              </a:gs>
              <a:gs pos="100000">
                <a:schemeClr val="dk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6" name="Google Shape;116;p1"/>
          <p:cNvSpPr/>
          <p:nvPr/>
        </p:nvSpPr>
        <p:spPr>
          <a:xfrm>
            <a:off x="643331" y="638508"/>
            <a:ext cx="10905339" cy="4843439"/>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098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7" name="Google Shape;117;p1"/>
          <p:cNvSpPr/>
          <p:nvPr/>
        </p:nvSpPr>
        <p:spPr>
          <a:xfrm>
            <a:off x="870204" y="865667"/>
            <a:ext cx="10451592" cy="4389120"/>
          </a:xfrm>
          <a:prstGeom prst="rect">
            <a:avLst/>
          </a:prstGeom>
          <a:gradFill>
            <a:gsLst>
              <a:gs pos="0">
                <a:srgbClr val="EDEBE4"/>
              </a:gs>
              <a:gs pos="100000">
                <a:srgbClr val="CDC8BC"/>
              </a:gs>
            </a:gsLst>
            <a:path path="circle">
              <a:fillToRect b="50%" l="50%" r="50%" t="50%"/>
            </a:path>
            <a:tileRect/>
          </a:gradFill>
          <a:ln cap="flat" cmpd="sng" w="50800">
            <a:solidFill>
              <a:srgbClr val="19191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8" name="Google Shape;118;p1"/>
          <p:cNvSpPr/>
          <p:nvPr/>
        </p:nvSpPr>
        <p:spPr>
          <a:xfrm>
            <a:off x="1034696" y="1030284"/>
            <a:ext cx="10122300" cy="4059900"/>
          </a:xfrm>
          <a:prstGeom prst="rect">
            <a:avLst/>
          </a:prstGeom>
          <a:solidFill>
            <a:schemeClr val="lt1"/>
          </a:solidFill>
          <a:ln cap="flat" cmpd="sng" w="15875">
            <a:solidFill>
              <a:srgbClr val="9494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9" name="Google Shape;119;p1"/>
          <p:cNvSpPr txBox="1"/>
          <p:nvPr>
            <p:ph type="ctrTitle"/>
          </p:nvPr>
        </p:nvSpPr>
        <p:spPr>
          <a:xfrm>
            <a:off x="4535540" y="1278460"/>
            <a:ext cx="5725500" cy="2843400"/>
          </a:xfrm>
          <a:prstGeom prst="rect">
            <a:avLst/>
          </a:prstGeom>
          <a:noFill/>
          <a:ln>
            <a:noFill/>
          </a:ln>
        </p:spPr>
        <p:txBody>
          <a:bodyPr anchorCtr="0" anchor="ctr" bIns="0" lIns="91425" spcFirstLastPara="1" rIns="91425" wrap="square" tIns="45700">
            <a:normAutofit fontScale="90000"/>
          </a:bodyPr>
          <a:lstStyle/>
          <a:p>
            <a:pPr indent="0" lvl="0" marL="0" rtl="0" algn="l">
              <a:lnSpc>
                <a:spcPct val="90000"/>
              </a:lnSpc>
              <a:spcBef>
                <a:spcPts val="0"/>
              </a:spcBef>
              <a:spcAft>
                <a:spcPts val="0"/>
              </a:spcAft>
              <a:buClr>
                <a:srgbClr val="454545"/>
              </a:buClr>
              <a:buSzPct val="100000"/>
              <a:buFont typeface="Gill Sans"/>
              <a:buNone/>
            </a:pPr>
            <a:r>
              <a:rPr lang="en-US" sz="7200">
                <a:solidFill>
                  <a:srgbClr val="454545"/>
                </a:solidFill>
              </a:rPr>
              <a:t>Training on loans, grants, and gifts</a:t>
            </a:r>
            <a:endParaRPr/>
          </a:p>
        </p:txBody>
      </p:sp>
      <p:pic>
        <p:nvPicPr>
          <p:cNvPr id="120" name="Google Shape;120;p1"/>
          <p:cNvPicPr preferRelativeResize="0"/>
          <p:nvPr/>
        </p:nvPicPr>
        <p:blipFill rotWithShape="1">
          <a:blip r:embed="rId3">
            <a:alphaModFix/>
          </a:blip>
          <a:srcRect b="-1562" l="0" r="0" t="0"/>
          <a:stretch/>
        </p:blipFill>
        <p:spPr>
          <a:xfrm>
            <a:off x="0" y="6126480"/>
            <a:ext cx="12192000" cy="742950"/>
          </a:xfrm>
          <a:prstGeom prst="rect">
            <a:avLst/>
          </a:prstGeom>
          <a:noFill/>
          <a:ln>
            <a:noFill/>
          </a:ln>
        </p:spPr>
      </p:pic>
      <p:cxnSp>
        <p:nvCxnSpPr>
          <p:cNvPr id="121" name="Google Shape;121;p1"/>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pic>
        <p:nvPicPr>
          <p:cNvPr descr="A plant growing out of a coin&#10;&#10;Description automatically generated with medium confidence" id="122" name="Google Shape;122;p1"/>
          <p:cNvPicPr preferRelativeResize="0"/>
          <p:nvPr/>
        </p:nvPicPr>
        <p:blipFill rotWithShape="1">
          <a:blip r:embed="rId4">
            <a:alphaModFix/>
          </a:blip>
          <a:srcRect b="0" l="0" r="0" t="0"/>
          <a:stretch/>
        </p:blipFill>
        <p:spPr>
          <a:xfrm>
            <a:off x="2406095" y="1741675"/>
            <a:ext cx="1884629" cy="225289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27" name="Shape 127"/>
        <p:cNvGrpSpPr/>
        <p:nvPr/>
      </p:nvGrpSpPr>
      <p:grpSpPr>
        <a:xfrm>
          <a:off x="0" y="0"/>
          <a:ext cx="0" cy="0"/>
          <a:chOff x="0" y="0"/>
          <a:chExt cx="0" cy="0"/>
        </a:xfrm>
      </p:grpSpPr>
      <p:sp>
        <p:nvSpPr>
          <p:cNvPr id="128" name="Google Shape;128;p2"/>
          <p:cNvSpPr/>
          <p:nvPr/>
        </p:nvSpPr>
        <p:spPr>
          <a:xfrm>
            <a:off x="303"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9" name="Google Shape;129;p2"/>
          <p:cNvSpPr/>
          <p:nvPr/>
        </p:nvSpPr>
        <p:spPr>
          <a:xfrm>
            <a:off x="0" y="-2"/>
            <a:ext cx="4062127" cy="685800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0" name="Google Shape;130;p2"/>
          <p:cNvSpPr txBox="1"/>
          <p:nvPr>
            <p:ph type="title"/>
          </p:nvPr>
        </p:nvSpPr>
        <p:spPr>
          <a:xfrm>
            <a:off x="849683" y="1240076"/>
            <a:ext cx="2727813" cy="458452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200"/>
              <a:buFont typeface="Gill Sans"/>
              <a:buNone/>
            </a:pPr>
            <a:r>
              <a:rPr lang="en-US">
                <a:solidFill>
                  <a:srgbClr val="FFFFFF"/>
                </a:solidFill>
              </a:rPr>
              <a:t>AGENDA</a:t>
            </a:r>
            <a:endParaRPr/>
          </a:p>
        </p:txBody>
      </p:sp>
      <p:sp>
        <p:nvSpPr>
          <p:cNvPr id="131" name="Google Shape;131;p2"/>
          <p:cNvSpPr txBox="1"/>
          <p:nvPr>
            <p:ph idx="1" type="body"/>
          </p:nvPr>
        </p:nvSpPr>
        <p:spPr>
          <a:xfrm>
            <a:off x="4498069" y="449527"/>
            <a:ext cx="6034800" cy="4916400"/>
          </a:xfrm>
          <a:prstGeom prst="rect">
            <a:avLst/>
          </a:prstGeom>
          <a:noFill/>
          <a:ln>
            <a:noFill/>
          </a:ln>
        </p:spPr>
        <p:txBody>
          <a:bodyPr anchorCtr="0" anchor="t" bIns="45700" lIns="91425" spcFirstLastPara="1" rIns="91425" wrap="square" tIns="45700">
            <a:noAutofit/>
          </a:bodyPr>
          <a:lstStyle/>
          <a:p>
            <a:pPr indent="-347980" lvl="0" marL="457200" rtl="0" algn="l">
              <a:lnSpc>
                <a:spcPct val="190000"/>
              </a:lnSpc>
              <a:spcBef>
                <a:spcPts val="0"/>
              </a:spcBef>
              <a:spcAft>
                <a:spcPts val="0"/>
              </a:spcAft>
              <a:buSzPts val="1880"/>
              <a:buChar char="•"/>
            </a:pPr>
            <a:r>
              <a:rPr lang="en-US" sz="1879"/>
              <a:t>Review trust terms for loans, grants, gifts</a:t>
            </a:r>
            <a:endParaRPr sz="1879"/>
          </a:p>
          <a:p>
            <a:pPr indent="-347916" lvl="0" marL="457200" rtl="0" algn="l">
              <a:lnSpc>
                <a:spcPct val="190000"/>
              </a:lnSpc>
              <a:spcBef>
                <a:spcPts val="0"/>
              </a:spcBef>
              <a:spcAft>
                <a:spcPts val="0"/>
              </a:spcAft>
              <a:buSzPts val="1879"/>
              <a:buChar char="•"/>
            </a:pPr>
            <a:r>
              <a:rPr lang="en-US" sz="1879"/>
              <a:t>Loan process</a:t>
            </a:r>
            <a:endParaRPr sz="1879"/>
          </a:p>
          <a:p>
            <a:pPr indent="-347916" lvl="0" marL="457200" rtl="0" algn="l">
              <a:lnSpc>
                <a:spcPct val="190000"/>
              </a:lnSpc>
              <a:spcBef>
                <a:spcPts val="0"/>
              </a:spcBef>
              <a:spcAft>
                <a:spcPts val="0"/>
              </a:spcAft>
              <a:buSzPts val="1879"/>
              <a:buChar char="•"/>
            </a:pPr>
            <a:r>
              <a:rPr lang="en-US" sz="1879"/>
              <a:t>Evaluating loans</a:t>
            </a:r>
            <a:endParaRPr sz="1879"/>
          </a:p>
          <a:p>
            <a:pPr indent="-347916" lvl="0" marL="457200" rtl="0" algn="l">
              <a:lnSpc>
                <a:spcPct val="190000"/>
              </a:lnSpc>
              <a:spcBef>
                <a:spcPts val="0"/>
              </a:spcBef>
              <a:spcAft>
                <a:spcPts val="0"/>
              </a:spcAft>
              <a:buSzPts val="1879"/>
              <a:buChar char="•"/>
            </a:pPr>
            <a:r>
              <a:rPr lang="en-US" sz="1879"/>
              <a:t>Choosing and training mentors</a:t>
            </a:r>
            <a:endParaRPr sz="1879"/>
          </a:p>
          <a:p>
            <a:pPr indent="-347916" lvl="0" marL="457200" rtl="0" algn="l">
              <a:lnSpc>
                <a:spcPct val="190000"/>
              </a:lnSpc>
              <a:spcBef>
                <a:spcPts val="0"/>
              </a:spcBef>
              <a:spcAft>
                <a:spcPts val="0"/>
              </a:spcAft>
              <a:buSzPts val="1879"/>
              <a:buChar char="•"/>
            </a:pPr>
            <a:r>
              <a:rPr lang="en-US" sz="1879"/>
              <a:t>Evaluating grants </a:t>
            </a:r>
            <a:endParaRPr sz="1879"/>
          </a:p>
          <a:p>
            <a:pPr indent="-347916" lvl="0" marL="457200" rtl="0" algn="l">
              <a:lnSpc>
                <a:spcPct val="190000"/>
              </a:lnSpc>
              <a:spcBef>
                <a:spcPts val="0"/>
              </a:spcBef>
              <a:spcAft>
                <a:spcPts val="0"/>
              </a:spcAft>
              <a:buSzPts val="1879"/>
              <a:buChar char="•"/>
            </a:pPr>
            <a:r>
              <a:rPr lang="en-US" sz="1879"/>
              <a:t>Planning for gifts </a:t>
            </a:r>
            <a:endParaRPr sz="1879"/>
          </a:p>
          <a:p>
            <a:pPr indent="0" lvl="0" marL="0" rtl="0" algn="l">
              <a:lnSpc>
                <a:spcPct val="190000"/>
              </a:lnSpc>
              <a:spcBef>
                <a:spcPts val="0"/>
              </a:spcBef>
              <a:spcAft>
                <a:spcPts val="0"/>
              </a:spcAft>
              <a:buSzPts val="1800"/>
              <a:buNone/>
            </a:pPr>
            <a:r>
              <a:t/>
            </a:r>
            <a:endParaRPr sz="1879"/>
          </a:p>
          <a:p>
            <a:pPr indent="0" lvl="0" marL="0" rtl="0" algn="l">
              <a:lnSpc>
                <a:spcPct val="190000"/>
              </a:lnSpc>
              <a:spcBef>
                <a:spcPts val="0"/>
              </a:spcBef>
              <a:spcAft>
                <a:spcPts val="0"/>
              </a:spcAft>
              <a:buSzPts val="1800"/>
              <a:buNone/>
            </a:pPr>
            <a:r>
              <a:t/>
            </a:r>
            <a:endParaRPr sz="1879"/>
          </a:p>
          <a:p>
            <a:pPr indent="0" lvl="0" marL="0" rtl="0" algn="l">
              <a:lnSpc>
                <a:spcPct val="110000"/>
              </a:lnSpc>
              <a:spcBef>
                <a:spcPts val="1000"/>
              </a:spcBef>
              <a:spcAft>
                <a:spcPts val="0"/>
              </a:spcAft>
              <a:buSzPts val="1400"/>
              <a:buNone/>
            </a:pPr>
            <a:r>
              <a:t/>
            </a:r>
            <a:endParaRPr sz="1679"/>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g33f3340c965_0_0"/>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How to use this presentation</a:t>
            </a:r>
            <a:endParaRPr/>
          </a:p>
        </p:txBody>
      </p:sp>
      <p:sp>
        <p:nvSpPr>
          <p:cNvPr id="137" name="Google Shape;137;g33f3340c965_0_0"/>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The following slides highlight the things a board member needs to know about their family bank. </a:t>
            </a:r>
            <a:endParaRPr/>
          </a:p>
          <a:p>
            <a:pPr indent="-342900" lvl="0" marL="457200" rtl="0" algn="l">
              <a:lnSpc>
                <a:spcPct val="120000"/>
              </a:lnSpc>
              <a:spcBef>
                <a:spcPts val="1000"/>
              </a:spcBef>
              <a:spcAft>
                <a:spcPts val="0"/>
              </a:spcAft>
              <a:buSzPts val="1800"/>
              <a:buChar char="•"/>
            </a:pPr>
            <a:r>
              <a:rPr lang="en-US"/>
              <a:t>The specific numbers and requirements can be found in your family bank trust. </a:t>
            </a:r>
            <a:endParaRPr/>
          </a:p>
          <a:p>
            <a:pPr indent="-342900" lvl="0" marL="457200" rtl="0" algn="l">
              <a:lnSpc>
                <a:spcPct val="120000"/>
              </a:lnSpc>
              <a:spcBef>
                <a:spcPts val="1000"/>
              </a:spcBef>
              <a:spcAft>
                <a:spcPts val="0"/>
              </a:spcAft>
              <a:buSzPts val="1800"/>
              <a:buChar char="•"/>
            </a:pPr>
            <a:r>
              <a:rPr lang="en-US"/>
              <a:t>Consider this a note-taking document and fill in the bracketed sections with your trust conditions.</a:t>
            </a:r>
            <a:endParaRPr/>
          </a:p>
          <a:p>
            <a:pPr indent="0" lvl="0" marL="457200" rtl="0" algn="l">
              <a:lnSpc>
                <a:spcPct val="120000"/>
              </a:lnSpc>
              <a:spcBef>
                <a:spcPts val="1000"/>
              </a:spcBef>
              <a:spcAft>
                <a:spcPts val="0"/>
              </a:spcAft>
              <a:buSzPts val="1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26ba8707d3e_0_5"/>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Board responsibilities with loans </a:t>
            </a:r>
            <a:endParaRPr/>
          </a:p>
        </p:txBody>
      </p:sp>
      <p:sp>
        <p:nvSpPr>
          <p:cNvPr id="143" name="Google Shape;143;g26ba8707d3e_0_5"/>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Tracking loan status, repayment, and policy </a:t>
            </a:r>
            <a:endParaRPr/>
          </a:p>
          <a:p>
            <a:pPr indent="-342900" lvl="0" marL="457200" rtl="0" algn="l">
              <a:lnSpc>
                <a:spcPct val="120000"/>
              </a:lnSpc>
              <a:spcBef>
                <a:spcPts val="1000"/>
              </a:spcBef>
              <a:spcAft>
                <a:spcPts val="0"/>
              </a:spcAft>
              <a:buSzPts val="1800"/>
              <a:buChar char="•"/>
            </a:pPr>
            <a:r>
              <a:rPr lang="en-US"/>
              <a:t>Notice of late payment [when does board send this out]</a:t>
            </a:r>
            <a:endParaRPr/>
          </a:p>
          <a:p>
            <a:pPr indent="-342900" lvl="0" marL="457200" rtl="0" algn="l">
              <a:lnSpc>
                <a:spcPct val="120000"/>
              </a:lnSpc>
              <a:spcBef>
                <a:spcPts val="1000"/>
              </a:spcBef>
              <a:spcAft>
                <a:spcPts val="0"/>
              </a:spcAft>
              <a:buSzPts val="1800"/>
              <a:buChar char="•"/>
            </a:pPr>
            <a:r>
              <a:rPr lang="en-US"/>
              <a:t>Meeting with borrowers in default or delinquency [how much does board work with borrowers] </a:t>
            </a:r>
            <a:endParaRPr/>
          </a:p>
          <a:p>
            <a:pPr indent="-342900" lvl="0" marL="457200" rtl="0" algn="l">
              <a:lnSpc>
                <a:spcPct val="120000"/>
              </a:lnSpc>
              <a:spcBef>
                <a:spcPts val="1000"/>
              </a:spcBef>
              <a:spcAft>
                <a:spcPts val="0"/>
              </a:spcAft>
              <a:buSzPts val="1800"/>
              <a:buChar char="•"/>
            </a:pPr>
            <a:r>
              <a:rPr lang="en-US"/>
              <a:t>Repossession of assets [when is it allowed, if at all]</a:t>
            </a:r>
            <a:endParaRPr/>
          </a:p>
          <a:p>
            <a:pPr indent="-342900" lvl="0" marL="457200" rtl="0" algn="l">
              <a:lnSpc>
                <a:spcPct val="120000"/>
              </a:lnSpc>
              <a:spcBef>
                <a:spcPts val="1000"/>
              </a:spcBef>
              <a:spcAft>
                <a:spcPts val="0"/>
              </a:spcAft>
              <a:buSzPts val="1800"/>
              <a:buChar char="•"/>
            </a:pPr>
            <a:r>
              <a:rPr lang="en-US"/>
              <a:t>Partial repayment [what happens if lender can pay some but not all?]</a:t>
            </a:r>
            <a:endParaRPr/>
          </a:p>
          <a:p>
            <a:pPr indent="0" lvl="0" marL="457200" rtl="0" algn="l">
              <a:lnSpc>
                <a:spcPct val="120000"/>
              </a:lnSpc>
              <a:spcBef>
                <a:spcPts val="1000"/>
              </a:spcBef>
              <a:spcAft>
                <a:spcPts val="0"/>
              </a:spcAft>
              <a:buSzPts val="1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8"/>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You’ll need to know your trust’s requirements for loans</a:t>
            </a:r>
            <a:endParaRPr/>
          </a:p>
        </p:txBody>
      </p:sp>
      <p:sp>
        <p:nvSpPr>
          <p:cNvPr id="149" name="Google Shape;149;p28"/>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1000"/>
              </a:spcBef>
              <a:spcAft>
                <a:spcPts val="0"/>
              </a:spcAft>
              <a:buNone/>
            </a:pPr>
            <a:r>
              <a:rPr lang="en-US"/>
              <a:t>Here are some important rules that may be spelled out in your trust, find them and take notes.</a:t>
            </a:r>
            <a:endParaRPr/>
          </a:p>
          <a:p>
            <a:pPr indent="-342900" lvl="0" marL="457200" rtl="0" algn="l">
              <a:lnSpc>
                <a:spcPct val="120000"/>
              </a:lnSpc>
              <a:spcBef>
                <a:spcPts val="1000"/>
              </a:spcBef>
              <a:spcAft>
                <a:spcPts val="0"/>
              </a:spcAft>
              <a:buSzPts val="1800"/>
              <a:buChar char="•"/>
            </a:pPr>
            <a:r>
              <a:rPr lang="en-US"/>
              <a:t>Loans available for [ ex. housing, education, business, investment]</a:t>
            </a:r>
            <a:endParaRPr/>
          </a:p>
          <a:p>
            <a:pPr indent="-342900" lvl="0" marL="457200" rtl="0" algn="l">
              <a:lnSpc>
                <a:spcPct val="120000"/>
              </a:lnSpc>
              <a:spcBef>
                <a:spcPts val="1000"/>
              </a:spcBef>
              <a:spcAft>
                <a:spcPts val="0"/>
              </a:spcAft>
              <a:buSzPts val="1800"/>
              <a:buChar char="•"/>
            </a:pPr>
            <a:r>
              <a:rPr lang="en-US"/>
              <a:t>Maximum term limits </a:t>
            </a:r>
            <a:endParaRPr/>
          </a:p>
          <a:p>
            <a:pPr indent="-342900" lvl="0" marL="457200" rtl="0" algn="l">
              <a:lnSpc>
                <a:spcPct val="120000"/>
              </a:lnSpc>
              <a:spcBef>
                <a:spcPts val="1000"/>
              </a:spcBef>
              <a:spcAft>
                <a:spcPts val="0"/>
              </a:spcAft>
              <a:buSzPts val="1800"/>
              <a:buChar char="•"/>
            </a:pPr>
            <a:r>
              <a:rPr lang="en-US"/>
              <a:t>Interest rates range [ ex. 2-8% ]</a:t>
            </a:r>
            <a:endParaRPr/>
          </a:p>
          <a:p>
            <a:pPr indent="-342900" lvl="0" marL="457200" rtl="0" algn="l">
              <a:lnSpc>
                <a:spcPct val="120000"/>
              </a:lnSpc>
              <a:spcBef>
                <a:spcPts val="1000"/>
              </a:spcBef>
              <a:spcAft>
                <a:spcPts val="0"/>
              </a:spcAft>
              <a:buSzPts val="1800"/>
              <a:buChar char="•"/>
            </a:pPr>
            <a:r>
              <a:rPr lang="en-US"/>
              <a:t>One person can take out [ maximum lifetime loan limit]</a:t>
            </a:r>
            <a:endParaRPr/>
          </a:p>
          <a:p>
            <a:pPr indent="-342900" lvl="0" marL="457200" rtl="0" algn="l">
              <a:lnSpc>
                <a:spcPct val="120000"/>
              </a:lnSpc>
              <a:spcBef>
                <a:spcPts val="1000"/>
              </a:spcBef>
              <a:spcAft>
                <a:spcPts val="0"/>
              </a:spcAft>
              <a:buSzPts val="1800"/>
              <a:buChar char="•"/>
            </a:pPr>
            <a:r>
              <a:rPr lang="en-US"/>
              <a:t>Lenders either pick out a mentor or have the board assign them a mentor</a:t>
            </a:r>
            <a:endParaRPr/>
          </a:p>
          <a:p>
            <a:pPr indent="0" lvl="0" marL="457200" rtl="0" algn="l">
              <a:lnSpc>
                <a:spcPct val="120000"/>
              </a:lnSpc>
              <a:spcBef>
                <a:spcPts val="1000"/>
              </a:spcBef>
              <a:spcAft>
                <a:spcPts val="0"/>
              </a:spcAft>
              <a:buSzPts val="1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26ba8707d3e_0_0"/>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Special loan terms </a:t>
            </a:r>
            <a:endParaRPr/>
          </a:p>
        </p:txBody>
      </p:sp>
      <p:sp>
        <p:nvSpPr>
          <p:cNvPr id="155" name="Google Shape;155;g26ba8707d3e_0_0"/>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Loan is in delinquency when [ 1 month non payment ]</a:t>
            </a:r>
            <a:endParaRPr/>
          </a:p>
          <a:p>
            <a:pPr indent="-342900" lvl="0" marL="457200" rtl="0" algn="l">
              <a:lnSpc>
                <a:spcPct val="120000"/>
              </a:lnSpc>
              <a:spcBef>
                <a:spcPts val="1000"/>
              </a:spcBef>
              <a:spcAft>
                <a:spcPts val="0"/>
              </a:spcAft>
              <a:buSzPts val="1800"/>
              <a:buChar char="•"/>
            </a:pPr>
            <a:r>
              <a:rPr lang="en-US"/>
              <a:t>Loan default occurs when [3 months no repayment] </a:t>
            </a:r>
            <a:endParaRPr/>
          </a:p>
          <a:p>
            <a:pPr indent="-342900" lvl="0" marL="457200" rtl="0" algn="l">
              <a:lnSpc>
                <a:spcPct val="120000"/>
              </a:lnSpc>
              <a:spcBef>
                <a:spcPts val="1000"/>
              </a:spcBef>
              <a:spcAft>
                <a:spcPts val="0"/>
              </a:spcAft>
              <a:buSzPts val="1800"/>
              <a:buChar char="•"/>
            </a:pPr>
            <a:r>
              <a:rPr lang="en-US"/>
              <a:t>Loan forgiveness [when is it allowed, if at all]</a:t>
            </a:r>
            <a:endParaRPr/>
          </a:p>
          <a:p>
            <a:pPr indent="-342900" lvl="0" marL="457200" rtl="0" algn="l">
              <a:lnSpc>
                <a:spcPct val="120000"/>
              </a:lnSpc>
              <a:spcBef>
                <a:spcPts val="1000"/>
              </a:spcBef>
              <a:spcAft>
                <a:spcPts val="0"/>
              </a:spcAft>
              <a:buSzPts val="1800"/>
              <a:buChar char="•"/>
            </a:pPr>
            <a:r>
              <a:rPr lang="en-US"/>
              <a:t>Partial repayment [what happens if lender can pay some but not all?]</a:t>
            </a:r>
            <a:endParaRPr/>
          </a:p>
          <a:p>
            <a:pPr indent="-342900" lvl="0" marL="457200" rtl="0" algn="l">
              <a:lnSpc>
                <a:spcPct val="120000"/>
              </a:lnSpc>
              <a:spcBef>
                <a:spcPts val="1000"/>
              </a:spcBef>
              <a:spcAft>
                <a:spcPts val="0"/>
              </a:spcAft>
              <a:buSzPts val="1800"/>
              <a:buChar char="•"/>
            </a:pPr>
            <a:r>
              <a:rPr lang="en-US"/>
              <a:t>Forbearance [when can it be offered? for how long?]</a:t>
            </a:r>
            <a:endParaRPr/>
          </a:p>
          <a:p>
            <a:pPr indent="0" lvl="0" marL="0" rtl="0" algn="l">
              <a:lnSpc>
                <a:spcPct val="120000"/>
              </a:lnSpc>
              <a:spcBef>
                <a:spcPts val="1000"/>
              </a:spcBef>
              <a:spcAft>
                <a:spcPts val="0"/>
              </a:spcAft>
              <a:buSzPts val="18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26ba8707d3e_0_1394"/>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Loan process</a:t>
            </a:r>
            <a:endParaRPr/>
          </a:p>
        </p:txBody>
      </p:sp>
      <p:grpSp>
        <p:nvGrpSpPr>
          <p:cNvPr id="161" name="Google Shape;161;g26ba8707d3e_0_1394"/>
          <p:cNvGrpSpPr/>
          <p:nvPr/>
        </p:nvGrpSpPr>
        <p:grpSpPr>
          <a:xfrm>
            <a:off x="752739" y="2470405"/>
            <a:ext cx="2553972" cy="2313475"/>
            <a:chOff x="3154233" y="1852850"/>
            <a:chExt cx="1915527" cy="1735150"/>
          </a:xfrm>
        </p:grpSpPr>
        <p:sp>
          <p:nvSpPr>
            <p:cNvPr id="162" name="Google Shape;162;g26ba8707d3e_0_1394"/>
            <p:cNvSpPr/>
            <p:nvPr/>
          </p:nvSpPr>
          <p:spPr>
            <a:xfrm>
              <a:off x="3485717" y="3079475"/>
              <a:ext cx="1294800" cy="133500"/>
            </a:xfrm>
            <a:prstGeom prst="rect">
              <a:avLst/>
            </a:prstGeom>
            <a:solidFill>
              <a:srgbClr val="0E945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g26ba8707d3e_0_1394"/>
            <p:cNvSpPr txBox="1"/>
            <p:nvPr/>
          </p:nvSpPr>
          <p:spPr>
            <a:xfrm>
              <a:off x="3154233" y="3216600"/>
              <a:ext cx="6927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64" name="Google Shape;164;g26ba8707d3e_0_1394"/>
            <p:cNvSpPr txBox="1"/>
            <p:nvPr/>
          </p:nvSpPr>
          <p:spPr>
            <a:xfrm>
              <a:off x="3386760" y="1852850"/>
              <a:ext cx="1683000" cy="9438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Roboto"/>
                  <a:ea typeface="Roboto"/>
                  <a:cs typeface="Roboto"/>
                  <a:sym typeface="Roboto"/>
                </a:rPr>
                <a:t>Proposal and Application</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2100"/>
                </a:spcAft>
                <a:buClr>
                  <a:srgbClr val="000000"/>
                </a:buClr>
                <a:buSzPts val="1100"/>
                <a:buFont typeface="Arial"/>
                <a:buNone/>
              </a:pPr>
              <a:r>
                <a:rPr b="0" i="0" lang="en-US" sz="1100" u="none" cap="none" strike="noStrike">
                  <a:solidFill>
                    <a:srgbClr val="000000"/>
                  </a:solidFill>
                  <a:latin typeface="Roboto"/>
                  <a:ea typeface="Roboto"/>
                  <a:cs typeface="Roboto"/>
                  <a:sym typeface="Roboto"/>
                </a:rPr>
                <a:t>Family member discusses their idea with the board members. Before the meeting family member fills out an application</a:t>
              </a:r>
              <a:endParaRPr b="1" i="0" sz="1100" u="none" cap="none" strike="noStrike">
                <a:solidFill>
                  <a:srgbClr val="000000"/>
                </a:solidFill>
                <a:latin typeface="Roboto"/>
                <a:ea typeface="Roboto"/>
                <a:cs typeface="Roboto"/>
                <a:sym typeface="Roboto"/>
              </a:endParaRPr>
            </a:p>
          </p:txBody>
        </p:sp>
        <p:grpSp>
          <p:nvGrpSpPr>
            <p:cNvPr id="165" name="Google Shape;165;g26ba8707d3e_0_1394"/>
            <p:cNvGrpSpPr/>
            <p:nvPr/>
          </p:nvGrpSpPr>
          <p:grpSpPr>
            <a:xfrm>
              <a:off x="3435870" y="2800065"/>
              <a:ext cx="92400" cy="411825"/>
              <a:chOff x="845575" y="2563700"/>
              <a:chExt cx="92400" cy="411825"/>
            </a:xfrm>
          </p:grpSpPr>
          <p:sp>
            <p:nvSpPr>
              <p:cNvPr id="166" name="Google Shape;166;g26ba8707d3e_0_1394"/>
              <p:cNvSpPr/>
              <p:nvPr/>
            </p:nvSpPr>
            <p:spPr>
              <a:xfrm>
                <a:off x="845575"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7" name="Google Shape;167;g26ba8707d3e_0_1394"/>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grpSp>
      </p:grpSp>
      <p:grpSp>
        <p:nvGrpSpPr>
          <p:cNvPr id="168" name="Google Shape;168;g26ba8707d3e_0_1394"/>
          <p:cNvGrpSpPr/>
          <p:nvPr/>
        </p:nvGrpSpPr>
        <p:grpSpPr>
          <a:xfrm>
            <a:off x="2437534" y="3603372"/>
            <a:ext cx="2570876" cy="2325550"/>
            <a:chOff x="1828196" y="2702596"/>
            <a:chExt cx="1928205" cy="1744206"/>
          </a:xfrm>
        </p:grpSpPr>
        <p:sp>
          <p:nvSpPr>
            <p:cNvPr id="169" name="Google Shape;169;g26ba8707d3e_0_1394"/>
            <p:cNvSpPr/>
            <p:nvPr/>
          </p:nvSpPr>
          <p:spPr>
            <a:xfrm>
              <a:off x="2191011" y="3079475"/>
              <a:ext cx="1294800" cy="133500"/>
            </a:xfrm>
            <a:prstGeom prst="rect">
              <a:avLst/>
            </a:prstGeom>
            <a:solidFill>
              <a:srgbClr val="08563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26ba8707d3e_0_1394"/>
            <p:cNvSpPr txBox="1"/>
            <p:nvPr/>
          </p:nvSpPr>
          <p:spPr>
            <a:xfrm>
              <a:off x="1828196" y="2702596"/>
              <a:ext cx="745800" cy="3714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71" name="Google Shape;171;g26ba8707d3e_0_1394"/>
            <p:cNvSpPr txBox="1"/>
            <p:nvPr/>
          </p:nvSpPr>
          <p:spPr>
            <a:xfrm>
              <a:off x="2073401" y="3503002"/>
              <a:ext cx="1683000" cy="9438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Roboto"/>
                  <a:ea typeface="Roboto"/>
                  <a:cs typeface="Roboto"/>
                  <a:sym typeface="Roboto"/>
                </a:rPr>
                <a:t>Vote</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2100"/>
                </a:spcAft>
                <a:buClr>
                  <a:srgbClr val="000000"/>
                </a:buClr>
                <a:buSzPts val="1100"/>
                <a:buFont typeface="Arial"/>
                <a:buNone/>
              </a:pPr>
              <a:r>
                <a:rPr b="0" i="0" lang="en-US" sz="1100" u="none" cap="none" strike="noStrike">
                  <a:solidFill>
                    <a:srgbClr val="000000"/>
                  </a:solidFill>
                  <a:latin typeface="Roboto"/>
                  <a:ea typeface="Roboto"/>
                  <a:cs typeface="Roboto"/>
                  <a:sym typeface="Roboto"/>
                </a:rPr>
                <a:t>The board discusses the application and the risks and involved and votes to approve the loan or not.</a:t>
              </a:r>
              <a:endParaRPr b="1" i="0" sz="1100" u="none" cap="none" strike="noStrike">
                <a:solidFill>
                  <a:srgbClr val="000000"/>
                </a:solidFill>
                <a:latin typeface="Roboto"/>
                <a:ea typeface="Roboto"/>
                <a:cs typeface="Roboto"/>
                <a:sym typeface="Roboto"/>
              </a:endParaRPr>
            </a:p>
          </p:txBody>
        </p:sp>
        <p:grpSp>
          <p:nvGrpSpPr>
            <p:cNvPr id="172" name="Google Shape;172;g26ba8707d3e_0_1394"/>
            <p:cNvGrpSpPr/>
            <p:nvPr/>
          </p:nvGrpSpPr>
          <p:grpSpPr>
            <a:xfrm rot="10800000">
              <a:off x="2149293" y="3079467"/>
              <a:ext cx="92400" cy="411825"/>
              <a:chOff x="2072481" y="2563700"/>
              <a:chExt cx="92400" cy="411825"/>
            </a:xfrm>
          </p:grpSpPr>
          <p:cxnSp>
            <p:nvCxnSpPr>
              <p:cNvPr id="173" name="Google Shape;173;g26ba8707d3e_0_1394"/>
              <p:cNvCxnSpPr/>
              <p:nvPr/>
            </p:nvCxnSpPr>
            <p:spPr>
              <a:xfrm>
                <a:off x="2118681"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74" name="Google Shape;174;g26ba8707d3e_0_1394"/>
              <p:cNvSpPr/>
              <p:nvPr/>
            </p:nvSpPr>
            <p:spPr>
              <a:xfrm>
                <a:off x="2072481"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175" name="Google Shape;175;g26ba8707d3e_0_1394"/>
          <p:cNvGrpSpPr/>
          <p:nvPr/>
        </p:nvGrpSpPr>
        <p:grpSpPr>
          <a:xfrm>
            <a:off x="4205539" y="2470405"/>
            <a:ext cx="2553972" cy="2313475"/>
            <a:chOff x="3154233" y="1852850"/>
            <a:chExt cx="1915527" cy="1735150"/>
          </a:xfrm>
        </p:grpSpPr>
        <p:sp>
          <p:nvSpPr>
            <p:cNvPr id="176" name="Google Shape;176;g26ba8707d3e_0_1394"/>
            <p:cNvSpPr/>
            <p:nvPr/>
          </p:nvSpPr>
          <p:spPr>
            <a:xfrm>
              <a:off x="3485717" y="3079475"/>
              <a:ext cx="1294800" cy="133500"/>
            </a:xfrm>
            <a:prstGeom prst="rect">
              <a:avLst/>
            </a:prstGeom>
            <a:solidFill>
              <a:srgbClr val="0E945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g26ba8707d3e_0_1394"/>
            <p:cNvSpPr txBox="1"/>
            <p:nvPr/>
          </p:nvSpPr>
          <p:spPr>
            <a:xfrm>
              <a:off x="3154233" y="3216600"/>
              <a:ext cx="6927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78" name="Google Shape;178;g26ba8707d3e_0_1394"/>
            <p:cNvSpPr txBox="1"/>
            <p:nvPr/>
          </p:nvSpPr>
          <p:spPr>
            <a:xfrm>
              <a:off x="3386760" y="1852850"/>
              <a:ext cx="1683000" cy="9438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Roboto"/>
                  <a:ea typeface="Roboto"/>
                  <a:cs typeface="Roboto"/>
                  <a:sym typeface="Roboto"/>
                </a:rPr>
                <a:t>Contract</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2100"/>
                </a:spcAft>
                <a:buClr>
                  <a:srgbClr val="000000"/>
                </a:buClr>
                <a:buSzPts val="1100"/>
                <a:buFont typeface="Arial"/>
                <a:buNone/>
              </a:pPr>
              <a:r>
                <a:rPr b="0" i="0" lang="en-US" sz="1100" u="none" cap="none" strike="noStrike">
                  <a:solidFill>
                    <a:srgbClr val="000000"/>
                  </a:solidFill>
                  <a:latin typeface="Roboto"/>
                  <a:ea typeface="Roboto"/>
                  <a:cs typeface="Roboto"/>
                  <a:sym typeface="Roboto"/>
                </a:rPr>
                <a:t>If approved, the board draws up a contract with the terms for the loan. The borrower signs the contract </a:t>
              </a:r>
              <a:endParaRPr b="1" i="0" sz="1100" u="none" cap="none" strike="noStrike">
                <a:solidFill>
                  <a:srgbClr val="000000"/>
                </a:solidFill>
                <a:latin typeface="Roboto"/>
                <a:ea typeface="Roboto"/>
                <a:cs typeface="Roboto"/>
                <a:sym typeface="Roboto"/>
              </a:endParaRPr>
            </a:p>
          </p:txBody>
        </p:sp>
        <p:grpSp>
          <p:nvGrpSpPr>
            <p:cNvPr id="179" name="Google Shape;179;g26ba8707d3e_0_1394"/>
            <p:cNvGrpSpPr/>
            <p:nvPr/>
          </p:nvGrpSpPr>
          <p:grpSpPr>
            <a:xfrm>
              <a:off x="3435870" y="2800065"/>
              <a:ext cx="92400" cy="411825"/>
              <a:chOff x="845575" y="2563700"/>
              <a:chExt cx="92400" cy="411825"/>
            </a:xfrm>
          </p:grpSpPr>
          <p:sp>
            <p:nvSpPr>
              <p:cNvPr id="180" name="Google Shape;180;g26ba8707d3e_0_1394"/>
              <p:cNvSpPr/>
              <p:nvPr/>
            </p:nvSpPr>
            <p:spPr>
              <a:xfrm>
                <a:off x="845575"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1" name="Google Shape;181;g26ba8707d3e_0_1394"/>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grpSp>
      </p:grpSp>
      <p:grpSp>
        <p:nvGrpSpPr>
          <p:cNvPr id="182" name="Google Shape;182;g26ba8707d3e_0_1394"/>
          <p:cNvGrpSpPr/>
          <p:nvPr/>
        </p:nvGrpSpPr>
        <p:grpSpPr>
          <a:xfrm>
            <a:off x="5884102" y="3603372"/>
            <a:ext cx="2579949" cy="2325550"/>
            <a:chOff x="4413187" y="2702596"/>
            <a:chExt cx="1935010" cy="1744206"/>
          </a:xfrm>
        </p:grpSpPr>
        <p:sp>
          <p:nvSpPr>
            <p:cNvPr id="183" name="Google Shape;183;g26ba8707d3e_0_1394"/>
            <p:cNvSpPr/>
            <p:nvPr/>
          </p:nvSpPr>
          <p:spPr>
            <a:xfrm>
              <a:off x="4780421" y="3079475"/>
              <a:ext cx="1294800" cy="133500"/>
            </a:xfrm>
            <a:prstGeom prst="rect">
              <a:avLst/>
            </a:prstGeom>
            <a:solidFill>
              <a:srgbClr val="08563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4" name="Google Shape;184;g26ba8707d3e_0_1394"/>
            <p:cNvGrpSpPr/>
            <p:nvPr/>
          </p:nvGrpSpPr>
          <p:grpSpPr>
            <a:xfrm rot="10800000">
              <a:off x="4737413" y="3079467"/>
              <a:ext cx="92400" cy="411825"/>
              <a:chOff x="2070100" y="2563700"/>
              <a:chExt cx="92400" cy="411825"/>
            </a:xfrm>
          </p:grpSpPr>
          <p:cxnSp>
            <p:nvCxnSpPr>
              <p:cNvPr id="185" name="Google Shape;185;g26ba8707d3e_0_1394"/>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86" name="Google Shape;186;g26ba8707d3e_0_1394"/>
              <p:cNvSpPr/>
              <p:nvPr/>
            </p:nvSpPr>
            <p:spPr>
              <a:xfrm>
                <a:off x="2070100"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7" name="Google Shape;187;g26ba8707d3e_0_1394"/>
            <p:cNvSpPr txBox="1"/>
            <p:nvPr/>
          </p:nvSpPr>
          <p:spPr>
            <a:xfrm>
              <a:off x="4413187" y="2702596"/>
              <a:ext cx="7458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88" name="Google Shape;188;g26ba8707d3e_0_1394"/>
            <p:cNvSpPr txBox="1"/>
            <p:nvPr/>
          </p:nvSpPr>
          <p:spPr>
            <a:xfrm>
              <a:off x="4665197" y="3503002"/>
              <a:ext cx="1683000" cy="9438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Roboto"/>
                  <a:ea typeface="Roboto"/>
                  <a:cs typeface="Roboto"/>
                  <a:sym typeface="Roboto"/>
                </a:rPr>
                <a:t>Mentor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2100"/>
                </a:spcAft>
                <a:buClr>
                  <a:srgbClr val="000000"/>
                </a:buClr>
                <a:buSzPts val="1100"/>
                <a:buFont typeface="Arial"/>
                <a:buNone/>
              </a:pPr>
              <a:r>
                <a:rPr b="0" i="0" lang="en-US" sz="1100" u="none" cap="none" strike="noStrike">
                  <a:solidFill>
                    <a:srgbClr val="000000"/>
                  </a:solidFill>
                  <a:latin typeface="Roboto"/>
                  <a:ea typeface="Roboto"/>
                  <a:cs typeface="Roboto"/>
                  <a:sym typeface="Roboto"/>
                </a:rPr>
                <a:t>The borrower either choses a mentor or has one assigned. The board trains the mentor to help the borrower.</a:t>
              </a:r>
              <a:endParaRPr b="1" i="0" sz="1100" u="none" cap="none" strike="noStrike">
                <a:solidFill>
                  <a:srgbClr val="000000"/>
                </a:solidFill>
                <a:latin typeface="Roboto"/>
                <a:ea typeface="Roboto"/>
                <a:cs typeface="Roboto"/>
                <a:sym typeface="Roboto"/>
              </a:endParaRPr>
            </a:p>
          </p:txBody>
        </p:sp>
      </p:grpSp>
      <p:grpSp>
        <p:nvGrpSpPr>
          <p:cNvPr id="189" name="Google Shape;189;g26ba8707d3e_0_1394"/>
          <p:cNvGrpSpPr/>
          <p:nvPr/>
        </p:nvGrpSpPr>
        <p:grpSpPr>
          <a:xfrm>
            <a:off x="7610152" y="2470405"/>
            <a:ext cx="2604965" cy="2313475"/>
            <a:chOff x="5707757" y="1852850"/>
            <a:chExt cx="1953773" cy="1735150"/>
          </a:xfrm>
        </p:grpSpPr>
        <p:sp>
          <p:nvSpPr>
            <p:cNvPr id="190" name="Google Shape;190;g26ba8707d3e_0_1394"/>
            <p:cNvSpPr/>
            <p:nvPr/>
          </p:nvSpPr>
          <p:spPr>
            <a:xfrm>
              <a:off x="6075125" y="3079475"/>
              <a:ext cx="1294800" cy="133500"/>
            </a:xfrm>
            <a:prstGeom prst="rect">
              <a:avLst/>
            </a:prstGeom>
            <a:solidFill>
              <a:srgbClr val="0E945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1" name="Google Shape;191;g26ba8707d3e_0_1394"/>
            <p:cNvGrpSpPr/>
            <p:nvPr/>
          </p:nvGrpSpPr>
          <p:grpSpPr>
            <a:xfrm>
              <a:off x="6031394" y="2800065"/>
              <a:ext cx="92400" cy="411825"/>
              <a:chOff x="845575" y="2563700"/>
              <a:chExt cx="92400" cy="411825"/>
            </a:xfrm>
          </p:grpSpPr>
          <p:cxnSp>
            <p:nvCxnSpPr>
              <p:cNvPr id="192" name="Google Shape;192;g26ba8707d3e_0_1394"/>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93" name="Google Shape;193;g26ba8707d3e_0_1394"/>
              <p:cNvSpPr/>
              <p:nvPr/>
            </p:nvSpPr>
            <p:spPr>
              <a:xfrm>
                <a:off x="845575"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4" name="Google Shape;194;g26ba8707d3e_0_1394"/>
            <p:cNvSpPr txBox="1"/>
            <p:nvPr/>
          </p:nvSpPr>
          <p:spPr>
            <a:xfrm>
              <a:off x="5707757" y="3216600"/>
              <a:ext cx="7458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95" name="Google Shape;195;g26ba8707d3e_0_1394"/>
            <p:cNvSpPr txBox="1"/>
            <p:nvPr/>
          </p:nvSpPr>
          <p:spPr>
            <a:xfrm>
              <a:off x="5978530" y="1852850"/>
              <a:ext cx="1683000" cy="9438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Roboto"/>
                  <a:ea typeface="Roboto"/>
                  <a:cs typeface="Roboto"/>
                  <a:sym typeface="Roboto"/>
                </a:rPr>
                <a:t>Funding</a:t>
              </a:r>
              <a:endParaRPr b="0"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Roboto"/>
                  <a:ea typeface="Roboto"/>
                  <a:cs typeface="Roboto"/>
                  <a:sym typeface="Roboto"/>
                </a:rPr>
                <a:t>Cash is drawn from cash accounts or loans from the cash value of whole life insurance policies.</a:t>
              </a:r>
              <a:endParaRPr b="0"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p:txBody>
        </p:sp>
      </p:grpSp>
      <p:grpSp>
        <p:nvGrpSpPr>
          <p:cNvPr id="196" name="Google Shape;196;g26ba8707d3e_0_1394"/>
          <p:cNvGrpSpPr/>
          <p:nvPr/>
        </p:nvGrpSpPr>
        <p:grpSpPr>
          <a:xfrm>
            <a:off x="9338427" y="3603372"/>
            <a:ext cx="2856517" cy="2325550"/>
            <a:chOff x="7003996" y="2702596"/>
            <a:chExt cx="2142441" cy="1744206"/>
          </a:xfrm>
        </p:grpSpPr>
        <p:sp>
          <p:nvSpPr>
            <p:cNvPr id="197" name="Google Shape;197;g26ba8707d3e_0_1394"/>
            <p:cNvSpPr/>
            <p:nvPr/>
          </p:nvSpPr>
          <p:spPr>
            <a:xfrm>
              <a:off x="7369837" y="3079475"/>
              <a:ext cx="1776600" cy="133500"/>
            </a:xfrm>
            <a:prstGeom prst="rect">
              <a:avLst/>
            </a:prstGeom>
            <a:solidFill>
              <a:srgbClr val="08563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8" name="Google Shape;198;g26ba8707d3e_0_1394"/>
            <p:cNvGrpSpPr/>
            <p:nvPr/>
          </p:nvGrpSpPr>
          <p:grpSpPr>
            <a:xfrm rot="10800000">
              <a:off x="7328221" y="3079467"/>
              <a:ext cx="92400" cy="411825"/>
              <a:chOff x="2070100" y="2563700"/>
              <a:chExt cx="92400" cy="411825"/>
            </a:xfrm>
          </p:grpSpPr>
          <p:cxnSp>
            <p:nvCxnSpPr>
              <p:cNvPr id="199" name="Google Shape;199;g26ba8707d3e_0_1394"/>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200" name="Google Shape;200;g26ba8707d3e_0_1394"/>
              <p:cNvSpPr/>
              <p:nvPr/>
            </p:nvSpPr>
            <p:spPr>
              <a:xfrm>
                <a:off x="2070100"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1" name="Google Shape;201;g26ba8707d3e_0_1394"/>
            <p:cNvSpPr txBox="1"/>
            <p:nvPr/>
          </p:nvSpPr>
          <p:spPr>
            <a:xfrm>
              <a:off x="7003996" y="2702596"/>
              <a:ext cx="7458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202" name="Google Shape;202;g26ba8707d3e_0_1394"/>
            <p:cNvSpPr txBox="1"/>
            <p:nvPr/>
          </p:nvSpPr>
          <p:spPr>
            <a:xfrm>
              <a:off x="7256967" y="3503002"/>
              <a:ext cx="1683000" cy="9438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Roboto"/>
                  <a:ea typeface="Roboto"/>
                  <a:cs typeface="Roboto"/>
                  <a:sym typeface="Roboto"/>
                </a:rPr>
                <a:t>Repayment</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2100"/>
                </a:spcAft>
                <a:buClr>
                  <a:srgbClr val="000000"/>
                </a:buClr>
                <a:buSzPts val="1100"/>
                <a:buFont typeface="Arial"/>
                <a:buNone/>
              </a:pPr>
              <a:r>
                <a:rPr b="0" i="0" lang="en-US" sz="1100" u="none" cap="none" strike="noStrike">
                  <a:solidFill>
                    <a:srgbClr val="000000"/>
                  </a:solidFill>
                  <a:latin typeface="Roboto"/>
                  <a:ea typeface="Roboto"/>
                  <a:cs typeface="Roboto"/>
                  <a:sym typeface="Roboto"/>
                </a:rPr>
                <a:t>The borrower begins repayment based on the repayment schedule outlined in the contract</a:t>
              </a:r>
              <a:endParaRPr b="1" i="0" sz="1100" u="none" cap="none" strike="noStrike">
                <a:solidFill>
                  <a:srgbClr val="000000"/>
                </a:solidFill>
                <a:latin typeface="Roboto"/>
                <a:ea typeface="Roboto"/>
                <a:cs typeface="Roboto"/>
                <a:sym typeface="Roboto"/>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26ba8707d3e_0_1441"/>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Evaluating loan applications, things to consider </a:t>
            </a:r>
            <a:endParaRPr/>
          </a:p>
        </p:txBody>
      </p:sp>
      <p:sp>
        <p:nvSpPr>
          <p:cNvPr id="208" name="Google Shape;208;g26ba8707d3e_0_1441"/>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Thoroughness of the plan to use the money</a:t>
            </a:r>
            <a:endParaRPr/>
          </a:p>
          <a:p>
            <a:pPr indent="-342900" lvl="0" marL="457200" rtl="0" algn="l">
              <a:lnSpc>
                <a:spcPct val="120000"/>
              </a:lnSpc>
              <a:spcBef>
                <a:spcPts val="1000"/>
              </a:spcBef>
              <a:spcAft>
                <a:spcPts val="0"/>
              </a:spcAft>
              <a:buSzPts val="1800"/>
              <a:buChar char="•"/>
            </a:pPr>
            <a:r>
              <a:rPr lang="en-US"/>
              <a:t>Practicality and feasibility of the plan </a:t>
            </a:r>
            <a:endParaRPr/>
          </a:p>
          <a:p>
            <a:pPr indent="-342900" lvl="0" marL="457200" rtl="0" algn="l">
              <a:lnSpc>
                <a:spcPct val="120000"/>
              </a:lnSpc>
              <a:spcBef>
                <a:spcPts val="1000"/>
              </a:spcBef>
              <a:spcAft>
                <a:spcPts val="0"/>
              </a:spcAft>
              <a:buSzPts val="1800"/>
              <a:buChar char="•"/>
            </a:pPr>
            <a:r>
              <a:rPr lang="en-US"/>
              <a:t>Needs get prioritized over wants </a:t>
            </a:r>
            <a:endParaRPr/>
          </a:p>
          <a:p>
            <a:pPr indent="-342900" lvl="0" marL="457200" rtl="0" algn="l">
              <a:lnSpc>
                <a:spcPct val="120000"/>
              </a:lnSpc>
              <a:spcBef>
                <a:spcPts val="1000"/>
              </a:spcBef>
              <a:spcAft>
                <a:spcPts val="0"/>
              </a:spcAft>
              <a:buSzPts val="1800"/>
              <a:buChar char="•"/>
            </a:pPr>
            <a:r>
              <a:rPr lang="en-US"/>
              <a:t>Income and other assets </a:t>
            </a:r>
            <a:endParaRPr/>
          </a:p>
          <a:p>
            <a:pPr indent="-342900" lvl="0" marL="457200" rtl="0" algn="l">
              <a:lnSpc>
                <a:spcPct val="120000"/>
              </a:lnSpc>
              <a:spcBef>
                <a:spcPts val="1000"/>
              </a:spcBef>
              <a:spcAft>
                <a:spcPts val="0"/>
              </a:spcAft>
              <a:buSzPts val="1800"/>
              <a:buChar char="•"/>
            </a:pPr>
            <a:r>
              <a:rPr lang="en-US"/>
              <a:t>Current health of bank/available funds</a:t>
            </a:r>
            <a:endParaRPr/>
          </a:p>
          <a:p>
            <a:pPr indent="-342900" lvl="0" marL="457200" rtl="0" algn="l">
              <a:lnSpc>
                <a:spcPct val="120000"/>
              </a:lnSpc>
              <a:spcBef>
                <a:spcPts val="1000"/>
              </a:spcBef>
              <a:spcAft>
                <a:spcPts val="0"/>
              </a:spcAft>
              <a:buSzPts val="1800"/>
              <a:buChar char="•"/>
            </a:pPr>
            <a:r>
              <a:rPr lang="en-US"/>
              <a:t>Character of the applicant</a:t>
            </a:r>
            <a:endParaRPr/>
          </a:p>
          <a:p>
            <a:pPr indent="-342900" lvl="0" marL="457200" rtl="0" algn="l">
              <a:lnSpc>
                <a:spcPct val="120000"/>
              </a:lnSpc>
              <a:spcBef>
                <a:spcPts val="1000"/>
              </a:spcBef>
              <a:spcAft>
                <a:spcPts val="0"/>
              </a:spcAft>
              <a:buSzPts val="1800"/>
              <a:buChar char="•"/>
            </a:pPr>
            <a:r>
              <a:rPr lang="en-US"/>
              <a:t>Family bank participation</a:t>
            </a:r>
            <a:endParaRPr/>
          </a:p>
          <a:p>
            <a:pPr indent="0" lvl="0" marL="457200" rtl="0" algn="l">
              <a:lnSpc>
                <a:spcPct val="120000"/>
              </a:lnSpc>
              <a:spcBef>
                <a:spcPts val="10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26baa95d180_0_5"/>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Activity: Which of these two loans would you approve?</a:t>
            </a:r>
            <a:endParaRPr/>
          </a:p>
        </p:txBody>
      </p:sp>
      <p:sp>
        <p:nvSpPr>
          <p:cNvPr id="214" name="Google Shape;214;g26baa95d180_0_5"/>
          <p:cNvSpPr txBox="1"/>
          <p:nvPr>
            <p:ph idx="1" type="body"/>
          </p:nvPr>
        </p:nvSpPr>
        <p:spPr>
          <a:xfrm>
            <a:off x="549204" y="2155500"/>
            <a:ext cx="4537500" cy="42285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1000"/>
              </a:spcBef>
              <a:spcAft>
                <a:spcPts val="0"/>
              </a:spcAft>
              <a:buSzPts val="1800"/>
              <a:buNone/>
            </a:pPr>
            <a:r>
              <a:rPr lang="en-US"/>
              <a:t>Sam’s loan to buy a franchise of a restaurant chain</a:t>
            </a:r>
            <a:endParaRPr/>
          </a:p>
          <a:p>
            <a:pPr indent="-342900" lvl="0" marL="457200" rtl="0" algn="l">
              <a:lnSpc>
                <a:spcPct val="120000"/>
              </a:lnSpc>
              <a:spcBef>
                <a:spcPts val="1000"/>
              </a:spcBef>
              <a:spcAft>
                <a:spcPts val="0"/>
              </a:spcAft>
              <a:buSzPts val="1800"/>
              <a:buChar char="•"/>
            </a:pPr>
            <a:r>
              <a:rPr lang="en-US"/>
              <a:t>Sam has decent credit and assets</a:t>
            </a:r>
            <a:endParaRPr/>
          </a:p>
          <a:p>
            <a:pPr indent="-342900" lvl="0" marL="457200" rtl="0" algn="l">
              <a:lnSpc>
                <a:spcPct val="120000"/>
              </a:lnSpc>
              <a:spcBef>
                <a:spcPts val="1000"/>
              </a:spcBef>
              <a:spcAft>
                <a:spcPts val="0"/>
              </a:spcAft>
              <a:buSzPts val="1800"/>
              <a:buChar char="•"/>
            </a:pPr>
            <a:r>
              <a:rPr lang="en-US"/>
              <a:t>He has never managed a restaurant chain before </a:t>
            </a:r>
            <a:endParaRPr/>
          </a:p>
          <a:p>
            <a:pPr indent="-342900" lvl="0" marL="457200" rtl="0" algn="l">
              <a:lnSpc>
                <a:spcPct val="120000"/>
              </a:lnSpc>
              <a:spcBef>
                <a:spcPts val="1000"/>
              </a:spcBef>
              <a:spcAft>
                <a:spcPts val="0"/>
              </a:spcAft>
              <a:buSzPts val="1800"/>
              <a:buChar char="•"/>
            </a:pPr>
            <a:r>
              <a:rPr lang="en-US"/>
              <a:t>He wants a loan for 150,000 and estimates that the franchise will bring in $75,000 in profit a year </a:t>
            </a:r>
            <a:endParaRPr/>
          </a:p>
        </p:txBody>
      </p:sp>
      <p:sp>
        <p:nvSpPr>
          <p:cNvPr id="215" name="Google Shape;215;g26baa95d180_0_5"/>
          <p:cNvSpPr txBox="1"/>
          <p:nvPr>
            <p:ph idx="1" type="body"/>
          </p:nvPr>
        </p:nvSpPr>
        <p:spPr>
          <a:xfrm>
            <a:off x="6027979" y="2239325"/>
            <a:ext cx="4537500" cy="42285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1000"/>
              </a:spcBef>
              <a:spcAft>
                <a:spcPts val="0"/>
              </a:spcAft>
              <a:buSzPts val="1800"/>
              <a:buNone/>
            </a:pPr>
            <a:r>
              <a:rPr lang="en-US"/>
              <a:t>Abby’s loan to purchase a van for her family </a:t>
            </a:r>
            <a:endParaRPr/>
          </a:p>
          <a:p>
            <a:pPr indent="-342900" lvl="0" marL="457200" rtl="0" algn="l">
              <a:lnSpc>
                <a:spcPct val="120000"/>
              </a:lnSpc>
              <a:spcBef>
                <a:spcPts val="1000"/>
              </a:spcBef>
              <a:spcAft>
                <a:spcPts val="0"/>
              </a:spcAft>
              <a:buSzPts val="1800"/>
              <a:buChar char="•"/>
            </a:pPr>
            <a:r>
              <a:rPr lang="en-US"/>
              <a:t>her current car can’t fit all her children</a:t>
            </a:r>
            <a:endParaRPr/>
          </a:p>
          <a:p>
            <a:pPr indent="-342900" lvl="0" marL="457200" rtl="0" algn="l">
              <a:lnSpc>
                <a:spcPct val="120000"/>
              </a:lnSpc>
              <a:spcBef>
                <a:spcPts val="1000"/>
              </a:spcBef>
              <a:spcAft>
                <a:spcPts val="0"/>
              </a:spcAft>
              <a:buSzPts val="1800"/>
              <a:buChar char="•"/>
            </a:pPr>
            <a:r>
              <a:rPr lang="en-US"/>
              <a:t>She needs the car to get to her job as a retail team manager </a:t>
            </a:r>
            <a:endParaRPr/>
          </a:p>
          <a:p>
            <a:pPr indent="-342900" lvl="0" marL="457200" rtl="0" algn="l">
              <a:lnSpc>
                <a:spcPct val="120000"/>
              </a:lnSpc>
              <a:spcBef>
                <a:spcPts val="1000"/>
              </a:spcBef>
              <a:spcAft>
                <a:spcPts val="0"/>
              </a:spcAft>
              <a:buSzPts val="1800"/>
              <a:buChar char="•"/>
            </a:pPr>
            <a:r>
              <a:rPr lang="en-US"/>
              <a:t>She wants a loan for $30,000 and she could afford $600 a month payments to pay it off in 5 years </a:t>
            </a:r>
            <a:endParaRPr/>
          </a:p>
          <a:p>
            <a:pPr indent="0" lvl="0" marL="457200" rtl="0" algn="l">
              <a:lnSpc>
                <a:spcPct val="120000"/>
              </a:lnSpc>
              <a:spcBef>
                <a:spcPts val="1000"/>
              </a:spcBef>
              <a:spcAft>
                <a:spcPts val="0"/>
              </a:spcAft>
              <a:buSzPts val="1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26ba8707d3e_0_1446"/>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Evaluating grant applications </a:t>
            </a:r>
            <a:endParaRPr/>
          </a:p>
        </p:txBody>
      </p:sp>
      <p:sp>
        <p:nvSpPr>
          <p:cNvPr id="221" name="Google Shape;221;g26ba8707d3e_0_1446"/>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Refer to your trust details about grants. </a:t>
            </a:r>
            <a:endParaRPr/>
          </a:p>
          <a:p>
            <a:pPr indent="-342900" lvl="0" marL="457200" rtl="0" algn="l">
              <a:lnSpc>
                <a:spcPct val="120000"/>
              </a:lnSpc>
              <a:spcBef>
                <a:spcPts val="1000"/>
              </a:spcBef>
              <a:spcAft>
                <a:spcPts val="0"/>
              </a:spcAft>
              <a:buSzPts val="1800"/>
              <a:buChar char="•"/>
            </a:pPr>
            <a:r>
              <a:rPr lang="en-US"/>
              <a:t>A grant needs a detailed application plan with statement of need and budget</a:t>
            </a:r>
            <a:endParaRPr/>
          </a:p>
          <a:p>
            <a:pPr indent="-342900" lvl="0" marL="457200" rtl="0" algn="l">
              <a:lnSpc>
                <a:spcPct val="120000"/>
              </a:lnSpc>
              <a:spcBef>
                <a:spcPts val="1000"/>
              </a:spcBef>
              <a:spcAft>
                <a:spcPts val="0"/>
              </a:spcAft>
              <a:buSzPts val="1800"/>
              <a:buChar char="•"/>
            </a:pPr>
            <a:r>
              <a:rPr lang="en-US"/>
              <a:t>Review of other financing options applied for</a:t>
            </a:r>
            <a:endParaRPr/>
          </a:p>
          <a:p>
            <a:pPr indent="-342900" lvl="0" marL="457200" rtl="0" algn="l">
              <a:lnSpc>
                <a:spcPct val="120000"/>
              </a:lnSpc>
              <a:spcBef>
                <a:spcPts val="1000"/>
              </a:spcBef>
              <a:spcAft>
                <a:spcPts val="0"/>
              </a:spcAft>
              <a:buSzPts val="1800"/>
              <a:buChar char="•"/>
            </a:pPr>
            <a:r>
              <a:rPr lang="en-US"/>
              <a:t>Availability of money earmarked for grants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26baa95d180_0_0"/>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Planning for gifts  </a:t>
            </a:r>
            <a:endParaRPr/>
          </a:p>
        </p:txBody>
      </p:sp>
      <p:sp>
        <p:nvSpPr>
          <p:cNvPr id="227" name="Google Shape;227;g26baa95d180_0_0"/>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Review your trust’s terms for gifts</a:t>
            </a:r>
            <a:endParaRPr/>
          </a:p>
          <a:p>
            <a:pPr indent="-342900" lvl="0" marL="457200" rtl="0" algn="l">
              <a:lnSpc>
                <a:spcPct val="120000"/>
              </a:lnSpc>
              <a:spcBef>
                <a:spcPts val="1000"/>
              </a:spcBef>
              <a:spcAft>
                <a:spcPts val="0"/>
              </a:spcAft>
              <a:buSzPts val="1800"/>
              <a:buChar char="•"/>
            </a:pPr>
            <a:r>
              <a:rPr lang="en-US"/>
              <a:t>Gift events: birthdays, weddings, graduations</a:t>
            </a:r>
            <a:endParaRPr/>
          </a:p>
          <a:p>
            <a:pPr indent="-342900" lvl="0" marL="457200" rtl="0" algn="l">
              <a:lnSpc>
                <a:spcPct val="120000"/>
              </a:lnSpc>
              <a:spcBef>
                <a:spcPts val="1000"/>
              </a:spcBef>
              <a:spcAft>
                <a:spcPts val="0"/>
              </a:spcAft>
              <a:buSzPts val="1800"/>
              <a:buChar char="•"/>
            </a:pPr>
            <a:r>
              <a:rPr lang="en-US"/>
              <a:t>Budget for gifts and plan ahead</a:t>
            </a:r>
            <a:endParaRPr/>
          </a:p>
          <a:p>
            <a:pPr indent="-342900" lvl="0" marL="457200" rtl="0" algn="l">
              <a:lnSpc>
                <a:spcPct val="120000"/>
              </a:lnSpc>
              <a:spcBef>
                <a:spcPts val="1000"/>
              </a:spcBef>
              <a:spcAft>
                <a:spcPts val="0"/>
              </a:spcAft>
              <a:buSzPts val="1800"/>
              <a:buChar char="•"/>
            </a:pPr>
            <a:r>
              <a:rPr lang="en-US"/>
              <a:t>As much as possible, standardize gift amounts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32" name="Shape 232"/>
        <p:cNvGrpSpPr/>
        <p:nvPr/>
      </p:nvGrpSpPr>
      <p:grpSpPr>
        <a:xfrm>
          <a:off x="0" y="0"/>
          <a:ext cx="0" cy="0"/>
          <a:chOff x="0" y="0"/>
          <a:chExt cx="0" cy="0"/>
        </a:xfrm>
      </p:grpSpPr>
      <p:sp>
        <p:nvSpPr>
          <p:cNvPr id="233" name="Google Shape;233;g26a8e4219ac_0_0"/>
          <p:cNvSpPr/>
          <p:nvPr/>
        </p:nvSpPr>
        <p:spPr>
          <a:xfrm>
            <a:off x="303"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4" name="Google Shape;234;g26a8e4219ac_0_0"/>
          <p:cNvSpPr/>
          <p:nvPr/>
        </p:nvSpPr>
        <p:spPr>
          <a:xfrm>
            <a:off x="0" y="-2"/>
            <a:ext cx="406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5" name="Google Shape;235;g26a8e4219ac_0_0"/>
          <p:cNvSpPr txBox="1"/>
          <p:nvPr>
            <p:ph type="title"/>
          </p:nvPr>
        </p:nvSpPr>
        <p:spPr>
          <a:xfrm>
            <a:off x="849683" y="1240076"/>
            <a:ext cx="2727900" cy="4584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200"/>
              <a:buFont typeface="Gill Sans"/>
              <a:buNone/>
            </a:pPr>
            <a:r>
              <a:rPr lang="en-US">
                <a:solidFill>
                  <a:srgbClr val="FFFFFF"/>
                </a:solidFill>
              </a:rPr>
              <a:t>NEXT STEPS</a:t>
            </a:r>
            <a:endParaRPr/>
          </a:p>
        </p:txBody>
      </p:sp>
      <p:sp>
        <p:nvSpPr>
          <p:cNvPr id="236" name="Google Shape;236;g26a8e4219ac_0_0"/>
          <p:cNvSpPr txBox="1"/>
          <p:nvPr>
            <p:ph idx="1" type="body"/>
          </p:nvPr>
        </p:nvSpPr>
        <p:spPr>
          <a:xfrm>
            <a:off x="4498069" y="449527"/>
            <a:ext cx="6034800" cy="4916400"/>
          </a:xfrm>
          <a:prstGeom prst="rect">
            <a:avLst/>
          </a:prstGeom>
          <a:noFill/>
          <a:ln>
            <a:noFill/>
          </a:ln>
        </p:spPr>
        <p:txBody>
          <a:bodyPr anchorCtr="0" anchor="t" bIns="45700" lIns="91425" spcFirstLastPara="1" rIns="91425" wrap="square" tIns="45700">
            <a:noAutofit/>
          </a:bodyPr>
          <a:lstStyle/>
          <a:p>
            <a:pPr indent="-347916" lvl="0" marL="457200" rtl="0" algn="l">
              <a:lnSpc>
                <a:spcPct val="190000"/>
              </a:lnSpc>
              <a:spcBef>
                <a:spcPts val="0"/>
              </a:spcBef>
              <a:spcAft>
                <a:spcPts val="0"/>
              </a:spcAft>
              <a:buSzPts val="1879"/>
              <a:buChar char="•"/>
            </a:pPr>
            <a:r>
              <a:rPr lang="en-US" sz="1879"/>
              <a:t>Read the “Preparing For Your First Board Meeting” document</a:t>
            </a:r>
            <a:endParaRPr sz="1879"/>
          </a:p>
          <a:p>
            <a:pPr indent="-347916" lvl="0" marL="457200" rtl="0" algn="l">
              <a:lnSpc>
                <a:spcPct val="190000"/>
              </a:lnSpc>
              <a:spcBef>
                <a:spcPts val="0"/>
              </a:spcBef>
              <a:spcAft>
                <a:spcPts val="0"/>
              </a:spcAft>
              <a:buSzPts val="1879"/>
              <a:buChar char="•"/>
            </a:pPr>
            <a:r>
              <a:rPr lang="en-US" sz="1879"/>
              <a:t>Schedule your first board meeting</a:t>
            </a:r>
            <a:endParaRPr sz="1879"/>
          </a:p>
          <a:p>
            <a:pPr indent="-347916" lvl="0" marL="457200" rtl="0" algn="l">
              <a:lnSpc>
                <a:spcPct val="190000"/>
              </a:lnSpc>
              <a:spcBef>
                <a:spcPts val="0"/>
              </a:spcBef>
              <a:spcAft>
                <a:spcPts val="0"/>
              </a:spcAft>
              <a:buSzPts val="1879"/>
              <a:buChar char="•"/>
            </a:pPr>
            <a:r>
              <a:rPr lang="en-US" sz="1879"/>
              <a:t>Review these slides and the previous presentation for more detail on the decisions to make in your first meeting</a:t>
            </a:r>
            <a:endParaRPr sz="1879"/>
          </a:p>
          <a:p>
            <a:pPr indent="-347916" lvl="0" marL="457200" rtl="0" algn="l">
              <a:lnSpc>
                <a:spcPct val="190000"/>
              </a:lnSpc>
              <a:spcBef>
                <a:spcPts val="0"/>
              </a:spcBef>
              <a:spcAft>
                <a:spcPts val="0"/>
              </a:spcAft>
              <a:buSzPts val="1879"/>
              <a:buChar char="•"/>
            </a:pPr>
            <a:r>
              <a:rPr lang="en-US" sz="1879"/>
              <a:t>Read the “Sample Family Bank Board Meeting Agenda” and assign someone to make your customized agenda,</a:t>
            </a:r>
            <a:r>
              <a:rPr lang="en-US" sz="1879"/>
              <a:t> </a:t>
            </a:r>
            <a:r>
              <a:rPr lang="en-US" sz="1879"/>
              <a:t>using the template.</a:t>
            </a:r>
            <a:endParaRPr sz="1879"/>
          </a:p>
          <a:p>
            <a:pPr indent="0" lvl="0" marL="0" rtl="0" algn="l">
              <a:lnSpc>
                <a:spcPct val="190000"/>
              </a:lnSpc>
              <a:spcBef>
                <a:spcPts val="0"/>
              </a:spcBef>
              <a:spcAft>
                <a:spcPts val="0"/>
              </a:spcAft>
              <a:buSzPts val="1800"/>
              <a:buNone/>
            </a:pPr>
            <a:r>
              <a:t/>
            </a:r>
            <a:endParaRPr sz="1879"/>
          </a:p>
          <a:p>
            <a:pPr indent="0" lvl="0" marL="457200" rtl="0" algn="l">
              <a:lnSpc>
                <a:spcPct val="190000"/>
              </a:lnSpc>
              <a:spcBef>
                <a:spcPts val="0"/>
              </a:spcBef>
              <a:spcAft>
                <a:spcPts val="0"/>
              </a:spcAft>
              <a:buSzPts val="1800"/>
              <a:buNone/>
            </a:pPr>
            <a:r>
              <a:t/>
            </a:r>
            <a:endParaRPr sz="1879"/>
          </a:p>
          <a:p>
            <a:pPr indent="0" lvl="0" marL="0" rtl="0" algn="l">
              <a:lnSpc>
                <a:spcPct val="190000"/>
              </a:lnSpc>
              <a:spcBef>
                <a:spcPts val="0"/>
              </a:spcBef>
              <a:spcAft>
                <a:spcPts val="0"/>
              </a:spcAft>
              <a:buSzPts val="1800"/>
              <a:buNone/>
            </a:pPr>
            <a:r>
              <a:t/>
            </a:r>
            <a:endParaRPr sz="1879"/>
          </a:p>
          <a:p>
            <a:pPr indent="0" lvl="0" marL="0" rtl="0" algn="l">
              <a:lnSpc>
                <a:spcPct val="110000"/>
              </a:lnSpc>
              <a:spcBef>
                <a:spcPts val="1000"/>
              </a:spcBef>
              <a:spcAft>
                <a:spcPts val="0"/>
              </a:spcAft>
              <a:buSzPts val="1400"/>
              <a:buNone/>
            </a:pPr>
            <a:r>
              <a:t/>
            </a:r>
            <a:endParaRPr sz="1679"/>
          </a:p>
        </p:txBody>
      </p:sp>
    </p:spTree>
  </p:cSld>
  <p:clrMapOvr>
    <a:masterClrMapping/>
  </p:clrMapOvr>
</p:sld>
</file>

<file path=ppt/theme/theme1.xml><?xml version="1.0" encoding="utf-8"?>
<a:theme xmlns:a="http://schemas.openxmlformats.org/drawingml/2006/main" xmlns:r="http://schemas.openxmlformats.org/officeDocument/2006/relationships" name="Gallery">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llery">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2023-05-18T19:37:54Z</dcterms:created>
  <dc:creator>John Nebeker</dc:creator>
</cp:coreProperties>
</file>