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y="6858000" cx="12192000"/>
  <p:notesSz cx="6858000" cy="9144000"/>
  <p:embeddedFontLst>
    <p:embeddedFont>
      <p:font typeface="Roboto"/>
      <p:regular r:id="rId23"/>
      <p:bold r:id="rId24"/>
      <p:italic r:id="rId25"/>
      <p:boldItalic r:id="rId26"/>
    </p:embeddedFont>
    <p:embeddedFont>
      <p:font typeface="Gill Sans"/>
      <p:regular r:id="rId27"/>
      <p:bold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9" roundtripDataSignature="AMtx7mgsma11DFlSHmqM14jiCQcmZXWYh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E6387D1-5E27-4C17-B597-0C3B3C45086A}">
  <a:tblStyle styleId="{BE6387D1-5E27-4C17-B597-0C3B3C45086A}" styleName="Table_0">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Roboto-bold.fntdata"/><Relationship Id="rId23" Type="http://schemas.openxmlformats.org/officeDocument/2006/relationships/font" Target="fonts/Roboto-regular.fnt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Roboto-boldItalic.fntdata"/><Relationship Id="rId25" Type="http://schemas.openxmlformats.org/officeDocument/2006/relationships/font" Target="fonts/Roboto-italic.fntdata"/><Relationship Id="rId28" Type="http://schemas.openxmlformats.org/officeDocument/2006/relationships/font" Target="fonts/GillSans-bold.fntdata"/><Relationship Id="rId27" Type="http://schemas.openxmlformats.org/officeDocument/2006/relationships/font" Target="fonts/GillSans-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customschemas.google.com/relationships/presentationmetadata" Target="metadata"/><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 name="Google Shape;111;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2" name="Google Shape;112;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 name="Google Shape;125;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914400" rtl="0" algn="l">
              <a:lnSpc>
                <a:spcPct val="115000"/>
              </a:lnSpc>
              <a:spcBef>
                <a:spcPts val="0"/>
              </a:spcBef>
              <a:spcAft>
                <a:spcPts val="0"/>
              </a:spcAft>
              <a:buSzPts val="1400"/>
              <a:buNone/>
            </a:pPr>
            <a:r>
              <a:rPr lang="en-US">
                <a:solidFill>
                  <a:srgbClr val="0D0D0D"/>
                </a:solidFill>
                <a:latin typeface="Roboto"/>
                <a:ea typeface="Roboto"/>
                <a:cs typeface="Roboto"/>
                <a:sym typeface="Roboto"/>
              </a:rPr>
              <a:t>We’re going to start with an overview of the family bank, and what roles each of you will play as a member of the bank board. By the end of this presentation you’ll better understand what’s expected of you as a member of the bank board, and how your role fits into the larger mission of the family bank.</a:t>
            </a:r>
            <a:endParaRPr/>
          </a:p>
        </p:txBody>
      </p:sp>
      <p:sp>
        <p:nvSpPr>
          <p:cNvPr id="126" name="Google Shape;126;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rPr lang="en-US">
                <a:solidFill>
                  <a:srgbClr val="0D0D0D"/>
                </a:solidFill>
                <a:latin typeface="Roboto"/>
                <a:ea typeface="Roboto"/>
                <a:cs typeface="Roboto"/>
                <a:sym typeface="Roboto"/>
              </a:rPr>
              <a:t>You may remember seeing this chart from the family bank introduction presentation. Having a family bank allows family members to avoid the awkwardness and risk to relationships that can come from direct loans — and as a member of the bank board, you’re the ones the family members will reach out to for their loan. </a:t>
            </a:r>
            <a:endParaRPr>
              <a:solidFill>
                <a:srgbClr val="0D0D0D"/>
              </a:solidFill>
              <a:latin typeface="Roboto"/>
              <a:ea typeface="Roboto"/>
              <a:cs typeface="Roboto"/>
              <a:sym typeface="Roboto"/>
            </a:endParaRPr>
          </a:p>
        </p:txBody>
      </p:sp>
      <p:sp>
        <p:nvSpPr>
          <p:cNvPr id="134" name="Google Shape;134;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2c5e11ae8ee_0_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solidFill>
                <a:srgbClr val="0D0D0D"/>
              </a:solidFill>
              <a:latin typeface="Roboto"/>
              <a:ea typeface="Roboto"/>
              <a:cs typeface="Roboto"/>
              <a:sym typeface="Roboto"/>
            </a:endParaRPr>
          </a:p>
        </p:txBody>
      </p:sp>
      <p:sp>
        <p:nvSpPr>
          <p:cNvPr id="140" name="Google Shape;140;g2c5e11ae8ee_0_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26ba8707d3e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rgbClr val="0D0D0D"/>
                </a:solidFill>
                <a:latin typeface="Roboto"/>
                <a:ea typeface="Roboto"/>
                <a:cs typeface="Roboto"/>
                <a:sym typeface="Roboto"/>
                <a:extLst>
                  <a:ext uri="http://customooxmlschemas.google.com/">
                    <go:slidesCustomData xmlns:go="http://customooxmlschemas.google.com/" textRoundtripDataId="0"/>
                  </a:ext>
                </a:extLst>
              </a:rPr>
              <a:t>Even though you may not be experts in the legal, financial, or insurance fields, you work with the Trustees to carry out the conditions of the Trust. Why? You have something the experts don’t — you’re in the family!</a:t>
            </a:r>
            <a:endParaRPr>
              <a:solidFill>
                <a:srgbClr val="0D0D0D"/>
              </a:solidFill>
              <a:latin typeface="Roboto"/>
              <a:ea typeface="Roboto"/>
              <a:cs typeface="Roboto"/>
              <a:sym typeface="Roboto"/>
            </a:endParaRPr>
          </a:p>
        </p:txBody>
      </p:sp>
      <p:sp>
        <p:nvSpPr>
          <p:cNvPr id="147" name="Google Shape;147;g26ba8707d3e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26ba8707d3e_0_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rgbClr val="0D0D0D"/>
                </a:solidFill>
                <a:latin typeface="Roboto"/>
                <a:ea typeface="Roboto"/>
                <a:cs typeface="Roboto"/>
                <a:sym typeface="Roboto"/>
              </a:rPr>
              <a:t>Loans are the heart and soul of the family bank. You, the bank board, are the ones who see these loans through from start to finish. We’ll cover the specifics of how loans work in another presentation. You were chosen because your relative  thought that you could handle making these determinations. </a:t>
            </a:r>
            <a:endParaRPr>
              <a:solidFill>
                <a:srgbClr val="0D0D0D"/>
              </a:solidFill>
              <a:latin typeface="Roboto"/>
              <a:ea typeface="Roboto"/>
              <a:cs typeface="Roboto"/>
              <a:sym typeface="Roboto"/>
            </a:endParaRPr>
          </a:p>
        </p:txBody>
      </p:sp>
      <p:sp>
        <p:nvSpPr>
          <p:cNvPr id="153" name="Google Shape;153;g26ba8707d3e_0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26ba8707d3e_0_139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rgbClr val="0D0D0D"/>
                </a:solidFill>
                <a:latin typeface="Roboto"/>
                <a:ea typeface="Roboto"/>
                <a:cs typeface="Roboto"/>
                <a:sym typeface="Roboto"/>
              </a:rPr>
              <a:t>Again, you’ll hear about this process in more detail later, but here’s the basic steps for how the bank board handles loans to family members.</a:t>
            </a:r>
            <a:endParaRPr/>
          </a:p>
        </p:txBody>
      </p:sp>
      <p:sp>
        <p:nvSpPr>
          <p:cNvPr id="159" name="Google Shape;159;g26ba8707d3e_0_13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26ba8707d3e_0_144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rgbClr val="0D0D0D"/>
                </a:solidFill>
                <a:latin typeface="Roboto"/>
                <a:ea typeface="Roboto"/>
                <a:cs typeface="Roboto"/>
                <a:sym typeface="Roboto"/>
              </a:rPr>
              <a:t>You’re responsible for managing all of these assets — it’s your stewardship, and even if you’re not a financial expert, you’ll catch on with enough experience</a:t>
            </a:r>
            <a:endParaRPr>
              <a:solidFill>
                <a:srgbClr val="0D0D0D"/>
              </a:solidFill>
              <a:latin typeface="Roboto"/>
              <a:ea typeface="Roboto"/>
              <a:cs typeface="Roboto"/>
              <a:sym typeface="Roboto"/>
            </a:endParaRPr>
          </a:p>
        </p:txBody>
      </p:sp>
      <p:sp>
        <p:nvSpPr>
          <p:cNvPr id="206" name="Google Shape;206;g26ba8707d3e_0_14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2c34b553d59_0_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rgbClr val="0D0D0D"/>
                </a:solidFill>
                <a:latin typeface="Roboto"/>
                <a:ea typeface="Roboto"/>
                <a:cs typeface="Roboto"/>
                <a:sym typeface="Roboto"/>
              </a:rPr>
              <a:t>As a Bank Board member, you set the tone for the way the family talks about money. Share your positive experiences with the rising generation to help them grow in their self-confidence and financial literacy. </a:t>
            </a:r>
            <a:endParaRPr>
              <a:solidFill>
                <a:srgbClr val="0D0D0D"/>
              </a:solidFill>
              <a:latin typeface="Roboto"/>
              <a:ea typeface="Roboto"/>
              <a:cs typeface="Roboto"/>
              <a:sym typeface="Roboto"/>
            </a:endParaRPr>
          </a:p>
          <a:p>
            <a:pPr indent="0" lvl="0" marL="0" rtl="0" algn="l">
              <a:lnSpc>
                <a:spcPct val="100000"/>
              </a:lnSpc>
              <a:spcBef>
                <a:spcPts val="0"/>
              </a:spcBef>
              <a:spcAft>
                <a:spcPts val="0"/>
              </a:spcAft>
              <a:buSzPts val="1400"/>
              <a:buNone/>
            </a:pPr>
            <a:r>
              <a:rPr lang="en-US">
                <a:solidFill>
                  <a:srgbClr val="0D0D0D"/>
                </a:solidFill>
                <a:latin typeface="Roboto"/>
                <a:ea typeface="Roboto"/>
                <a:cs typeface="Roboto"/>
                <a:sym typeface="Roboto"/>
              </a:rPr>
              <a:t>When you create educational experiences for the rising generations you can </a:t>
            </a:r>
            <a:r>
              <a:rPr lang="en-US" sz="1800">
                <a:latin typeface="Gill Sans"/>
                <a:ea typeface="Gill Sans"/>
                <a:cs typeface="Gill Sans"/>
                <a:sym typeface="Gill Sans"/>
              </a:rPr>
              <a:t>:</a:t>
            </a:r>
            <a:r>
              <a:rPr lang="en-US" sz="1400">
                <a:latin typeface="Gill Sans"/>
                <a:ea typeface="Gill Sans"/>
                <a:cs typeface="Gill Sans"/>
                <a:sym typeface="Gill Sans"/>
              </a:rPr>
              <a:t> help them have positive experiences with money, i.e. giving them early opportunities to create their own businesses</a:t>
            </a:r>
            <a:endParaRPr sz="1400">
              <a:latin typeface="Gill Sans"/>
              <a:ea typeface="Gill Sans"/>
              <a:cs typeface="Gill Sans"/>
              <a:sym typeface="Gill Sans"/>
            </a:endParaRPr>
          </a:p>
          <a:p>
            <a:pPr indent="0" lvl="0" marL="0" rtl="0" algn="l">
              <a:lnSpc>
                <a:spcPct val="100000"/>
              </a:lnSpc>
              <a:spcBef>
                <a:spcPts val="0"/>
              </a:spcBef>
              <a:spcAft>
                <a:spcPts val="0"/>
              </a:spcAft>
              <a:buSzPts val="1400"/>
              <a:buNone/>
            </a:pPr>
            <a:r>
              <a:rPr lang="en-US" sz="1400">
                <a:latin typeface="Gill Sans"/>
                <a:ea typeface="Gill Sans"/>
                <a:cs typeface="Gill Sans"/>
                <a:sym typeface="Gill Sans"/>
              </a:rPr>
              <a:t>teaching Sound financial principles can include everything from formal trainings to using opportunities that arise to teach financial principles in the context of your everyday lives</a:t>
            </a:r>
            <a:endParaRPr sz="1400">
              <a:latin typeface="Gill Sans"/>
              <a:ea typeface="Gill Sans"/>
              <a:cs typeface="Gill Sans"/>
              <a:sym typeface="Gill Sans"/>
            </a:endParaRPr>
          </a:p>
          <a:p>
            <a:pPr indent="0" lvl="0" marL="0" rtl="0" algn="l">
              <a:lnSpc>
                <a:spcPct val="100000"/>
              </a:lnSpc>
              <a:spcBef>
                <a:spcPts val="0"/>
              </a:spcBef>
              <a:spcAft>
                <a:spcPts val="0"/>
              </a:spcAft>
              <a:buSzPts val="1400"/>
              <a:buNone/>
            </a:pPr>
            <a:r>
              <a:rPr lang="en-US" sz="1400">
                <a:latin typeface="Gill Sans"/>
                <a:ea typeface="Gill Sans"/>
                <a:cs typeface="Gill Sans"/>
                <a:sym typeface="Gill Sans"/>
              </a:rPr>
              <a:t>When you allow the family to sit in on some of your meetings, it gives them opportunities to understand the bank and helps them understand how financial decisions are made</a:t>
            </a:r>
            <a:r>
              <a:rPr lang="en-US" sz="1800">
                <a:latin typeface="Gill Sans"/>
                <a:ea typeface="Gill Sans"/>
                <a:cs typeface="Gill Sans"/>
                <a:sym typeface="Gill Sans"/>
              </a:rPr>
              <a:t>. </a:t>
            </a:r>
            <a:endParaRPr sz="1800">
              <a:latin typeface="Gill Sans"/>
              <a:ea typeface="Gill Sans"/>
              <a:cs typeface="Gill Sans"/>
              <a:sym typeface="Gill Sans"/>
            </a:endParaRPr>
          </a:p>
          <a:p>
            <a:pPr indent="0" lvl="0" marL="0" rtl="0" algn="l">
              <a:lnSpc>
                <a:spcPct val="100000"/>
              </a:lnSpc>
              <a:spcBef>
                <a:spcPts val="0"/>
              </a:spcBef>
              <a:spcAft>
                <a:spcPts val="0"/>
              </a:spcAft>
              <a:buSzPts val="1400"/>
              <a:buNone/>
            </a:pPr>
            <a:r>
              <a:t/>
            </a:r>
            <a:endParaRPr sz="1800">
              <a:latin typeface="Gill Sans"/>
              <a:ea typeface="Gill Sans"/>
              <a:cs typeface="Gill Sans"/>
              <a:sym typeface="Gill Sans"/>
            </a:endParaRPr>
          </a:p>
          <a:p>
            <a:pPr indent="0" lvl="0" marL="0" rtl="0" algn="l">
              <a:lnSpc>
                <a:spcPct val="100000"/>
              </a:lnSpc>
              <a:spcBef>
                <a:spcPts val="0"/>
              </a:spcBef>
              <a:spcAft>
                <a:spcPts val="0"/>
              </a:spcAft>
              <a:buSzPts val="1400"/>
              <a:buNone/>
            </a:pPr>
            <a:r>
              <a:t/>
            </a:r>
            <a:endParaRPr>
              <a:solidFill>
                <a:srgbClr val="0D0D0D"/>
              </a:solidFill>
              <a:latin typeface="Roboto"/>
              <a:ea typeface="Roboto"/>
              <a:cs typeface="Roboto"/>
              <a:sym typeface="Roboto"/>
            </a:endParaRPr>
          </a:p>
          <a:p>
            <a:pPr indent="0" lvl="0" marL="0" rtl="0" algn="l">
              <a:lnSpc>
                <a:spcPct val="100000"/>
              </a:lnSpc>
              <a:spcBef>
                <a:spcPts val="0"/>
              </a:spcBef>
              <a:spcAft>
                <a:spcPts val="0"/>
              </a:spcAft>
              <a:buSzPts val="1400"/>
              <a:buNone/>
            </a:pPr>
            <a:r>
              <a:t/>
            </a:r>
            <a:endParaRPr>
              <a:solidFill>
                <a:srgbClr val="0D0D0D"/>
              </a:solidFill>
              <a:latin typeface="Roboto"/>
              <a:ea typeface="Roboto"/>
              <a:cs typeface="Roboto"/>
              <a:sym typeface="Roboto"/>
            </a:endParaRPr>
          </a:p>
          <a:p>
            <a:pPr indent="0" lvl="0" marL="0" rtl="0" algn="l">
              <a:lnSpc>
                <a:spcPct val="100000"/>
              </a:lnSpc>
              <a:spcBef>
                <a:spcPts val="0"/>
              </a:spcBef>
              <a:spcAft>
                <a:spcPts val="0"/>
              </a:spcAft>
              <a:buSzPts val="1400"/>
              <a:buNone/>
            </a:pPr>
            <a:r>
              <a:t/>
            </a:r>
            <a:endParaRPr>
              <a:solidFill>
                <a:srgbClr val="0D0D0D"/>
              </a:solidFill>
              <a:latin typeface="Roboto"/>
              <a:ea typeface="Roboto"/>
              <a:cs typeface="Roboto"/>
              <a:sym typeface="Roboto"/>
            </a:endParaRPr>
          </a:p>
        </p:txBody>
      </p:sp>
      <p:sp>
        <p:nvSpPr>
          <p:cNvPr id="212" name="Google Shape;212;g2c34b553d59_0_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6ba8707d3e_0_144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solidFill>
                <a:srgbClr val="0D0D0D"/>
              </a:solidFill>
              <a:latin typeface="Roboto"/>
              <a:ea typeface="Roboto"/>
              <a:cs typeface="Roboto"/>
              <a:sym typeface="Roboto"/>
            </a:endParaRPr>
          </a:p>
        </p:txBody>
      </p:sp>
      <p:sp>
        <p:nvSpPr>
          <p:cNvPr id="218" name="Google Shape;218;g26ba8707d3e_0_14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26baa95d180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rgbClr val="0D0D0D"/>
                </a:solidFill>
                <a:latin typeface="Arial"/>
                <a:ea typeface="Arial"/>
                <a:cs typeface="Arial"/>
                <a:sym typeface="Arial"/>
              </a:rPr>
              <a:t>Some of these were covered earlier, but communication is really key, and there are many ways you’ll communicate with the rest of the family in your official capacity. </a:t>
            </a:r>
            <a:endParaRPr>
              <a:solidFill>
                <a:srgbClr val="0D0D0D"/>
              </a:solidFill>
              <a:latin typeface="Arial"/>
              <a:ea typeface="Arial"/>
              <a:cs typeface="Arial"/>
              <a:sym typeface="Arial"/>
            </a:endParaRPr>
          </a:p>
          <a:p>
            <a:pPr indent="0" lvl="0" marL="0" rtl="0" algn="l">
              <a:lnSpc>
                <a:spcPct val="100000"/>
              </a:lnSpc>
              <a:spcBef>
                <a:spcPts val="0"/>
              </a:spcBef>
              <a:spcAft>
                <a:spcPts val="0"/>
              </a:spcAft>
              <a:buSzPts val="1400"/>
              <a:buNone/>
            </a:pPr>
            <a:r>
              <a:rPr lang="en-US">
                <a:solidFill>
                  <a:srgbClr val="0D0D0D"/>
                </a:solidFill>
                <a:latin typeface="Arial"/>
                <a:ea typeface="Arial"/>
                <a:cs typeface="Arial"/>
                <a:sym typeface="Arial"/>
              </a:rPr>
              <a:t>The most natural way to document a loan application process is for a family member, ideally one of the first to use a family bank loan, to consent for their loan application and contract documents to be made available for other family members looking to make a loan to see. You can imagine a student asking their parent about the loan application process, and a parent can respond, “here’s how your cousin did it last year”.</a:t>
            </a:r>
            <a:endParaRPr>
              <a:solidFill>
                <a:srgbClr val="0D0D0D"/>
              </a:solidFill>
              <a:latin typeface="Arial"/>
              <a:ea typeface="Arial"/>
              <a:cs typeface="Arial"/>
              <a:sym typeface="Arial"/>
            </a:endParaRPr>
          </a:p>
          <a:p>
            <a:pPr indent="0" lvl="0" marL="0" rtl="0" algn="l">
              <a:lnSpc>
                <a:spcPct val="100000"/>
              </a:lnSpc>
              <a:spcBef>
                <a:spcPts val="0"/>
              </a:spcBef>
              <a:spcAft>
                <a:spcPts val="0"/>
              </a:spcAft>
              <a:buSzPts val="1400"/>
              <a:buNone/>
            </a:pPr>
            <a:r>
              <a:rPr lang="en-US">
                <a:solidFill>
                  <a:srgbClr val="0D0D0D"/>
                </a:solidFill>
                <a:latin typeface="Arial"/>
                <a:ea typeface="Arial"/>
                <a:cs typeface="Arial"/>
                <a:sym typeface="Arial"/>
              </a:rPr>
              <a:t>Family councils: u</a:t>
            </a:r>
            <a:r>
              <a:rPr lang="en-US">
                <a:latin typeface="Arial"/>
                <a:ea typeface="Arial"/>
                <a:cs typeface="Arial"/>
                <a:sym typeface="Arial"/>
              </a:rPr>
              <a:t>sually all family members are invited to these. Anything can be discussed, not just the Family Bank, but topics related to the Family Bank and other financial principles will often feature strongly. Your presence in these meetings is important.</a:t>
            </a:r>
            <a:endParaRPr>
              <a:latin typeface="Arial"/>
              <a:ea typeface="Arial"/>
              <a:cs typeface="Arial"/>
              <a:sym typeface="Arial"/>
            </a:endParaRPr>
          </a:p>
          <a:p>
            <a:pPr indent="0" lvl="0" marL="0" rtl="0" algn="l">
              <a:lnSpc>
                <a:spcPct val="100000"/>
              </a:lnSpc>
              <a:spcBef>
                <a:spcPts val="0"/>
              </a:spcBef>
              <a:spcAft>
                <a:spcPts val="0"/>
              </a:spcAft>
              <a:buSzPts val="1400"/>
              <a:buNone/>
            </a:pPr>
            <a:r>
              <a:rPr lang="en-US">
                <a:solidFill>
                  <a:srgbClr val="0D0D0D"/>
                </a:solidFill>
                <a:latin typeface="Arial"/>
                <a:ea typeface="Arial"/>
                <a:cs typeface="Arial"/>
                <a:sym typeface="Arial"/>
              </a:rPr>
              <a:t>Board meetings </a:t>
            </a:r>
            <a:r>
              <a:rPr lang="en-US">
                <a:latin typeface="Arial"/>
                <a:ea typeface="Arial"/>
                <a:cs typeface="Arial"/>
                <a:sym typeface="Arial"/>
              </a:rPr>
              <a:t>Certain family members can join these as invited. These can be a powerful window into the workings of the family bank.</a:t>
            </a:r>
            <a:endParaRPr>
              <a:latin typeface="Arial"/>
              <a:ea typeface="Arial"/>
              <a:cs typeface="Arial"/>
              <a:sym typeface="Arial"/>
            </a:endParaRPr>
          </a:p>
          <a:p>
            <a:pPr indent="0" lvl="0" marL="0" rtl="0" algn="l">
              <a:lnSpc>
                <a:spcPct val="100000"/>
              </a:lnSpc>
              <a:spcBef>
                <a:spcPts val="0"/>
              </a:spcBef>
              <a:spcAft>
                <a:spcPts val="0"/>
              </a:spcAft>
              <a:buSzPts val="1400"/>
              <a:buNone/>
            </a:pPr>
            <a:r>
              <a:rPr lang="en-US">
                <a:solidFill>
                  <a:srgbClr val="0D0D0D"/>
                </a:solidFill>
                <a:latin typeface="Arial"/>
                <a:ea typeface="Arial"/>
                <a:cs typeface="Arial"/>
                <a:sym typeface="Arial"/>
              </a:rPr>
              <a:t>Loan applications: there will be one initial meeting with the applicant to discuss their loan, you’ll have to communicate quite a bit, formally and informally with the borrowers</a:t>
            </a:r>
            <a:endParaRPr>
              <a:solidFill>
                <a:srgbClr val="0D0D0D"/>
              </a:solidFill>
              <a:latin typeface="Arial"/>
              <a:ea typeface="Arial"/>
              <a:cs typeface="Arial"/>
              <a:sym typeface="Arial"/>
            </a:endParaRPr>
          </a:p>
          <a:p>
            <a:pPr indent="0" lvl="0" marL="0" rtl="0" algn="l">
              <a:lnSpc>
                <a:spcPct val="100000"/>
              </a:lnSpc>
              <a:spcBef>
                <a:spcPts val="0"/>
              </a:spcBef>
              <a:spcAft>
                <a:spcPts val="0"/>
              </a:spcAft>
              <a:buSzPts val="1400"/>
              <a:buNone/>
            </a:pPr>
            <a:r>
              <a:rPr lang="en-US">
                <a:solidFill>
                  <a:srgbClr val="0D0D0D"/>
                </a:solidFill>
                <a:latin typeface="Arial"/>
                <a:ea typeface="Arial"/>
                <a:cs typeface="Arial"/>
                <a:sym typeface="Arial"/>
              </a:rPr>
              <a:t>You’ll want to work closely with the mentors assigned to each of the loans, They will be able to identify problems that the borrower is having and you can work together to help the borrower </a:t>
            </a:r>
            <a:endParaRPr>
              <a:solidFill>
                <a:srgbClr val="0D0D0D"/>
              </a:solidFill>
              <a:latin typeface="Arial"/>
              <a:ea typeface="Arial"/>
              <a:cs typeface="Arial"/>
              <a:sym typeface="Arial"/>
            </a:endParaRPr>
          </a:p>
          <a:p>
            <a:pPr indent="0" lvl="0" marL="0" rtl="0" algn="l">
              <a:lnSpc>
                <a:spcPct val="100000"/>
              </a:lnSpc>
              <a:spcBef>
                <a:spcPts val="0"/>
              </a:spcBef>
              <a:spcAft>
                <a:spcPts val="0"/>
              </a:spcAft>
              <a:buSzPts val="1400"/>
              <a:buNone/>
            </a:pPr>
            <a:r>
              <a:rPr lang="en-US">
                <a:solidFill>
                  <a:srgbClr val="0D0D0D"/>
                </a:solidFill>
                <a:latin typeface="Arial"/>
                <a:ea typeface="Arial"/>
                <a:cs typeface="Arial"/>
                <a:sym typeface="Arial"/>
              </a:rPr>
              <a:t>Quarterly emails are a way to update the family on any important changes. </a:t>
            </a:r>
            <a:endParaRPr>
              <a:solidFill>
                <a:srgbClr val="0D0D0D"/>
              </a:solidFill>
              <a:latin typeface="Arial"/>
              <a:ea typeface="Arial"/>
              <a:cs typeface="Arial"/>
              <a:sym typeface="Arial"/>
            </a:endParaRPr>
          </a:p>
          <a:p>
            <a:pPr indent="0" lvl="0" marL="0" rtl="0" algn="l">
              <a:lnSpc>
                <a:spcPct val="100000"/>
              </a:lnSpc>
              <a:spcBef>
                <a:spcPts val="0"/>
              </a:spcBef>
              <a:spcAft>
                <a:spcPts val="0"/>
              </a:spcAft>
              <a:buSzPts val="1400"/>
              <a:buNone/>
            </a:pPr>
            <a:r>
              <a:rPr lang="en-US">
                <a:solidFill>
                  <a:srgbClr val="0D0D0D"/>
                </a:solidFill>
                <a:latin typeface="Arial"/>
                <a:ea typeface="Arial"/>
                <a:cs typeface="Arial"/>
                <a:sym typeface="Arial"/>
              </a:rPr>
              <a:t>Your yearly report will help you to track how well the family bank is doing and share data with the rest of the family. </a:t>
            </a:r>
            <a:endParaRPr>
              <a:solidFill>
                <a:srgbClr val="0D0D0D"/>
              </a:solidFill>
              <a:latin typeface="Arial"/>
              <a:ea typeface="Arial"/>
              <a:cs typeface="Arial"/>
              <a:sym typeface="Arial"/>
            </a:endParaRPr>
          </a:p>
          <a:p>
            <a:pPr indent="0" lvl="0" marL="0" rtl="0" algn="l">
              <a:lnSpc>
                <a:spcPct val="100000"/>
              </a:lnSpc>
              <a:spcBef>
                <a:spcPts val="0"/>
              </a:spcBef>
              <a:spcAft>
                <a:spcPts val="0"/>
              </a:spcAft>
              <a:buSzPts val="1400"/>
              <a:buNone/>
            </a:pPr>
            <a:r>
              <a:rPr lang="en-US">
                <a:solidFill>
                  <a:srgbClr val="0D0D0D"/>
                </a:solidFill>
                <a:latin typeface="Arial"/>
                <a:ea typeface="Arial"/>
                <a:cs typeface="Arial"/>
                <a:sym typeface="Arial"/>
              </a:rPr>
              <a:t>You’ll want to give the family opportunities to engage with the bank at reunions and other appropriate family events. </a:t>
            </a:r>
            <a:endParaRPr>
              <a:solidFill>
                <a:srgbClr val="0D0D0D"/>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solidFill>
                <a:srgbClr val="0D0D0D"/>
              </a:solidFill>
              <a:latin typeface="Arial"/>
              <a:ea typeface="Arial"/>
              <a:cs typeface="Arial"/>
              <a:sym typeface="Arial"/>
            </a:endParaRPr>
          </a:p>
        </p:txBody>
      </p:sp>
      <p:sp>
        <p:nvSpPr>
          <p:cNvPr id="224" name="Google Shape;224;g26baa95d180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2c5e11ae8ee_0_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solidFill>
                <a:srgbClr val="0D0D0D"/>
              </a:solidFill>
              <a:latin typeface="Roboto"/>
              <a:ea typeface="Roboto"/>
              <a:cs typeface="Roboto"/>
              <a:sym typeface="Roboto"/>
            </a:endParaRPr>
          </a:p>
        </p:txBody>
      </p:sp>
      <p:sp>
        <p:nvSpPr>
          <p:cNvPr id="230" name="Google Shape;230;g2c5e11ae8ee_0_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2c5e11ae8ee_0_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rgbClr val="0D0D0D"/>
                </a:solidFill>
                <a:latin typeface="Roboto"/>
                <a:ea typeface="Roboto"/>
                <a:cs typeface="Roboto"/>
                <a:sym typeface="Roboto"/>
              </a:rPr>
              <a:t>How new Board members are chosen is another important decision. Your family could try out different strategies for choosing board members before landing on one that works best for you. As before, there’s always the option of a middle ground between these — some members could be appointed at random, while others are assigned based on skill. It’s your family bank, you choose how to run it!</a:t>
            </a:r>
            <a:endParaRPr>
              <a:solidFill>
                <a:srgbClr val="0D0D0D"/>
              </a:solidFill>
              <a:latin typeface="Roboto"/>
              <a:ea typeface="Roboto"/>
              <a:cs typeface="Roboto"/>
              <a:sym typeface="Roboto"/>
            </a:endParaRPr>
          </a:p>
        </p:txBody>
      </p:sp>
      <p:sp>
        <p:nvSpPr>
          <p:cNvPr id="236" name="Google Shape;236;g2c5e11ae8ee_0_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2c5e11ae8ee_0_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solidFill>
                <a:srgbClr val="0D0D0D"/>
              </a:solidFill>
              <a:latin typeface="Roboto"/>
              <a:ea typeface="Roboto"/>
              <a:cs typeface="Roboto"/>
              <a:sym typeface="Roboto"/>
            </a:endParaRPr>
          </a:p>
        </p:txBody>
      </p:sp>
      <p:sp>
        <p:nvSpPr>
          <p:cNvPr id="242" name="Google Shape;242;g2c5e11ae8ee_0_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2c5e11ae8ee_0_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solidFill>
                <a:srgbClr val="0D0D0D"/>
              </a:solidFill>
              <a:latin typeface="Roboto"/>
              <a:ea typeface="Roboto"/>
              <a:cs typeface="Roboto"/>
              <a:sym typeface="Roboto"/>
            </a:endParaRPr>
          </a:p>
        </p:txBody>
      </p:sp>
      <p:sp>
        <p:nvSpPr>
          <p:cNvPr id="248" name="Google Shape;248;g2c5e11ae8ee_0_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26a8e4219ac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4" name="Google Shape;254;g26a8e4219ac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255" name="Google Shape;255;g26a8e4219ac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8" name="Shape 18"/>
        <p:cNvGrpSpPr/>
        <p:nvPr/>
      </p:nvGrpSpPr>
      <p:grpSpPr>
        <a:xfrm>
          <a:off x="0" y="0"/>
          <a:ext cx="0" cy="0"/>
          <a:chOff x="0" y="0"/>
          <a:chExt cx="0" cy="0"/>
        </a:xfrm>
      </p:grpSpPr>
      <p:sp>
        <p:nvSpPr>
          <p:cNvPr id="19" name="Google Shape;19;p12"/>
          <p:cNvSpPr txBox="1"/>
          <p:nvPr>
            <p:ph type="ctrTitle"/>
          </p:nvPr>
        </p:nvSpPr>
        <p:spPr>
          <a:xfrm>
            <a:off x="2417779" y="802298"/>
            <a:ext cx="8637073" cy="2541431"/>
          </a:xfrm>
          <a:prstGeom prst="rect">
            <a:avLst/>
          </a:prstGeom>
          <a:noFill/>
          <a:ln>
            <a:noFill/>
          </a:ln>
        </p:spPr>
        <p:txBody>
          <a:bodyPr anchorCtr="0" anchor="b" bIns="0" lIns="91425" spcFirstLastPara="1" rIns="91425" wrap="square" tIns="45700">
            <a:normAutofit/>
          </a:bodyPr>
          <a:lstStyle>
            <a:lvl1pPr lvl="0" algn="l">
              <a:lnSpc>
                <a:spcPct val="90000"/>
              </a:lnSpc>
              <a:spcBef>
                <a:spcPts val="0"/>
              </a:spcBef>
              <a:spcAft>
                <a:spcPts val="0"/>
              </a:spcAft>
              <a:buClr>
                <a:schemeClr val="lt1"/>
              </a:buClr>
              <a:buSzPts val="6600"/>
              <a:buFont typeface="Gill Sans"/>
              <a:buNone/>
              <a:defRPr sz="6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2"/>
          <p:cNvSpPr txBox="1"/>
          <p:nvPr>
            <p:ph idx="1" type="subTitle"/>
          </p:nvPr>
        </p:nvSpPr>
        <p:spPr>
          <a:xfrm>
            <a:off x="2417780" y="3531204"/>
            <a:ext cx="8637072" cy="977621"/>
          </a:xfrm>
          <a:prstGeom prst="rect">
            <a:avLst/>
          </a:prstGeom>
          <a:noFill/>
          <a:ln>
            <a:noFill/>
          </a:ln>
        </p:spPr>
        <p:txBody>
          <a:bodyPr anchorCtr="0" anchor="t" bIns="91425" lIns="91425" spcFirstLastPara="1" rIns="91425" wrap="square" tIns="91425">
            <a:normAutofit/>
          </a:bodyPr>
          <a:lstStyle>
            <a:lvl1pPr lvl="0" algn="l">
              <a:lnSpc>
                <a:spcPct val="120000"/>
              </a:lnSpc>
              <a:spcBef>
                <a:spcPts val="1000"/>
              </a:spcBef>
              <a:spcAft>
                <a:spcPts val="0"/>
              </a:spcAft>
              <a:buSzPts val="1800"/>
              <a:buNone/>
              <a:defRPr b="0" sz="1800" cap="none">
                <a:solidFill>
                  <a:schemeClr val="lt1"/>
                </a:solidFill>
              </a:defRPr>
            </a:lvl1pPr>
            <a:lvl2pPr lvl="1" algn="ctr">
              <a:lnSpc>
                <a:spcPct val="120000"/>
              </a:lnSpc>
              <a:spcBef>
                <a:spcPts val="500"/>
              </a:spcBef>
              <a:spcAft>
                <a:spcPts val="0"/>
              </a:spcAft>
              <a:buSzPts val="1800"/>
              <a:buNone/>
              <a:defRPr sz="1800"/>
            </a:lvl2pPr>
            <a:lvl3pPr lvl="2" algn="ctr">
              <a:lnSpc>
                <a:spcPct val="120000"/>
              </a:lnSpc>
              <a:spcBef>
                <a:spcPts val="500"/>
              </a:spcBef>
              <a:spcAft>
                <a:spcPts val="0"/>
              </a:spcAft>
              <a:buSzPts val="1800"/>
              <a:buNone/>
              <a:defRPr sz="1800"/>
            </a:lvl3pPr>
            <a:lvl4pPr lvl="3" algn="ctr">
              <a:lnSpc>
                <a:spcPct val="120000"/>
              </a:lnSpc>
              <a:spcBef>
                <a:spcPts val="500"/>
              </a:spcBef>
              <a:spcAft>
                <a:spcPts val="0"/>
              </a:spcAft>
              <a:buSzPts val="1600"/>
              <a:buNone/>
              <a:defRPr sz="1600"/>
            </a:lvl4pPr>
            <a:lvl5pPr lvl="4" algn="ctr">
              <a:lnSpc>
                <a:spcPct val="120000"/>
              </a:lnSpc>
              <a:spcBef>
                <a:spcPts val="500"/>
              </a:spcBef>
              <a:spcAft>
                <a:spcPts val="0"/>
              </a:spcAft>
              <a:buSzPts val="1600"/>
              <a:buNone/>
              <a:defRPr sz="1600"/>
            </a:lvl5pPr>
            <a:lvl6pPr lvl="5" algn="ctr">
              <a:lnSpc>
                <a:spcPct val="120000"/>
              </a:lnSpc>
              <a:spcBef>
                <a:spcPts val="500"/>
              </a:spcBef>
              <a:spcAft>
                <a:spcPts val="0"/>
              </a:spcAft>
              <a:buSzPts val="1600"/>
              <a:buNone/>
              <a:defRPr sz="1600"/>
            </a:lvl6pPr>
            <a:lvl7pPr lvl="6" algn="ctr">
              <a:lnSpc>
                <a:spcPct val="120000"/>
              </a:lnSpc>
              <a:spcBef>
                <a:spcPts val="500"/>
              </a:spcBef>
              <a:spcAft>
                <a:spcPts val="0"/>
              </a:spcAft>
              <a:buSzPts val="1600"/>
              <a:buNone/>
              <a:defRPr sz="1600"/>
            </a:lvl7pPr>
            <a:lvl8pPr lvl="7" algn="ctr">
              <a:lnSpc>
                <a:spcPct val="120000"/>
              </a:lnSpc>
              <a:spcBef>
                <a:spcPts val="500"/>
              </a:spcBef>
              <a:spcAft>
                <a:spcPts val="0"/>
              </a:spcAft>
              <a:buSzPts val="1600"/>
              <a:buNone/>
              <a:defRPr sz="1600"/>
            </a:lvl8pPr>
            <a:lvl9pPr lvl="8" algn="ctr">
              <a:lnSpc>
                <a:spcPct val="120000"/>
              </a:lnSpc>
              <a:spcBef>
                <a:spcPts val="500"/>
              </a:spcBef>
              <a:spcAft>
                <a:spcPts val="0"/>
              </a:spcAft>
              <a:buSzPts val="1600"/>
              <a:buNone/>
              <a:defRPr sz="1600"/>
            </a:lvl9pPr>
          </a:lstStyle>
          <a:p/>
        </p:txBody>
      </p:sp>
      <p:sp>
        <p:nvSpPr>
          <p:cNvPr id="21" name="Google Shape;21;p12"/>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12"/>
          <p:cNvSpPr txBox="1"/>
          <p:nvPr>
            <p:ph idx="11" type="ftr"/>
          </p:nvPr>
        </p:nvSpPr>
        <p:spPr>
          <a:xfrm>
            <a:off x="2416500" y="329307"/>
            <a:ext cx="4973915"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2"/>
          <p:cNvSpPr txBox="1"/>
          <p:nvPr>
            <p:ph idx="12" type="sldNum"/>
          </p:nvPr>
        </p:nvSpPr>
        <p:spPr>
          <a:xfrm>
            <a:off x="1437664"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24" name="Google Shape;24;p12"/>
          <p:cNvCxnSpPr/>
          <p:nvPr/>
        </p:nvCxnSpPr>
        <p:spPr>
          <a:xfrm>
            <a:off x="2417780" y="3528542"/>
            <a:ext cx="8637072"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type="obj">
  <p:cSld name="OBJECT">
    <p:spTree>
      <p:nvGrpSpPr>
        <p:cNvPr id="25" name="Shape 25"/>
        <p:cNvGrpSpPr/>
        <p:nvPr/>
      </p:nvGrpSpPr>
      <p:grpSpPr>
        <a:xfrm>
          <a:off x="0" y="0"/>
          <a:ext cx="0" cy="0"/>
          <a:chOff x="0" y="0"/>
          <a:chExt cx="0" cy="0"/>
        </a:xfrm>
      </p:grpSpPr>
      <p:sp>
        <p:nvSpPr>
          <p:cNvPr id="26" name="Google Shape;26;p14"/>
          <p:cNvSpPr txBox="1"/>
          <p:nvPr>
            <p:ph type="title"/>
          </p:nvPr>
        </p:nvSpPr>
        <p:spPr>
          <a:xfrm>
            <a:off x="1451579" y="804519"/>
            <a:ext cx="9603275" cy="104923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14"/>
          <p:cNvSpPr txBox="1"/>
          <p:nvPr>
            <p:ph idx="1" type="body"/>
          </p:nvPr>
        </p:nvSpPr>
        <p:spPr>
          <a:xfrm>
            <a:off x="1451579" y="2015732"/>
            <a:ext cx="9603275" cy="3450613"/>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28" name="Google Shape;28;p14"/>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4"/>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14"/>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31" name="Google Shape;31;p14"/>
          <p:cNvCxnSpPr/>
          <p:nvPr/>
        </p:nvCxnSpPr>
        <p:spPr>
          <a:xfrm>
            <a:off x="1453896" y="1847088"/>
            <a:ext cx="9607522"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type="titleOnly">
  <p:cSld name="TITLE_ONLY">
    <p:spTree>
      <p:nvGrpSpPr>
        <p:cNvPr id="32" name="Shape 32"/>
        <p:cNvGrpSpPr/>
        <p:nvPr/>
      </p:nvGrpSpPr>
      <p:grpSpPr>
        <a:xfrm>
          <a:off x="0" y="0"/>
          <a:ext cx="0" cy="0"/>
          <a:chOff x="0" y="0"/>
          <a:chExt cx="0" cy="0"/>
        </a:xfrm>
      </p:grpSpPr>
      <p:sp>
        <p:nvSpPr>
          <p:cNvPr id="33" name="Google Shape;33;p27"/>
          <p:cNvSpPr txBox="1"/>
          <p:nvPr>
            <p:ph type="title"/>
          </p:nvPr>
        </p:nvSpPr>
        <p:spPr>
          <a:xfrm>
            <a:off x="1451579" y="804519"/>
            <a:ext cx="9603275" cy="104923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27"/>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27"/>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37" name="Google Shape;37;p27"/>
          <p:cNvCxnSpPr/>
          <p:nvPr/>
        </p:nvCxnSpPr>
        <p:spPr>
          <a:xfrm>
            <a:off x="1453896" y="1847088"/>
            <a:ext cx="9607522"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type="obj">
  <p:cSld name="OBJECT">
    <p:spTree>
      <p:nvGrpSpPr>
        <p:cNvPr id="47" name="Shape 47"/>
        <p:cNvGrpSpPr/>
        <p:nvPr/>
      </p:nvGrpSpPr>
      <p:grpSpPr>
        <a:xfrm>
          <a:off x="0" y="0"/>
          <a:ext cx="0" cy="0"/>
          <a:chOff x="0" y="0"/>
          <a:chExt cx="0" cy="0"/>
        </a:xfrm>
      </p:grpSpPr>
      <p:sp>
        <p:nvSpPr>
          <p:cNvPr id="48" name="Google Shape;48;p13"/>
          <p:cNvSpPr txBox="1"/>
          <p:nvPr>
            <p:ph type="title"/>
          </p:nvPr>
        </p:nvSpPr>
        <p:spPr>
          <a:xfrm>
            <a:off x="1451579" y="804519"/>
            <a:ext cx="9603275" cy="104923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13"/>
          <p:cNvSpPr txBox="1"/>
          <p:nvPr>
            <p:ph idx="1" type="body"/>
          </p:nvPr>
        </p:nvSpPr>
        <p:spPr>
          <a:xfrm>
            <a:off x="1451579" y="2015732"/>
            <a:ext cx="9603275" cy="3450613"/>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50" name="Google Shape;50;p13"/>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3"/>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3"/>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53" name="Google Shape;53;p13"/>
          <p:cNvCxnSpPr/>
          <p:nvPr/>
        </p:nvCxnSpPr>
        <p:spPr>
          <a:xfrm>
            <a:off x="1453896" y="1847088"/>
            <a:ext cx="9607522"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showMasterSp="0" type="twoObj">
  <p:cSld name="TWO_OBJECTS">
    <p:spTree>
      <p:nvGrpSpPr>
        <p:cNvPr id="54" name="Shape 54"/>
        <p:cNvGrpSpPr/>
        <p:nvPr/>
      </p:nvGrpSpPr>
      <p:grpSpPr>
        <a:xfrm>
          <a:off x="0" y="0"/>
          <a:ext cx="0" cy="0"/>
          <a:chOff x="0" y="0"/>
          <a:chExt cx="0" cy="0"/>
        </a:xfrm>
      </p:grpSpPr>
      <p:sp>
        <p:nvSpPr>
          <p:cNvPr id="55" name="Google Shape;55;p16"/>
          <p:cNvSpPr txBox="1"/>
          <p:nvPr>
            <p:ph type="title"/>
          </p:nvPr>
        </p:nvSpPr>
        <p:spPr>
          <a:xfrm>
            <a:off x="1449217" y="804889"/>
            <a:ext cx="9605635" cy="105930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6"/>
          <p:cNvSpPr txBox="1"/>
          <p:nvPr>
            <p:ph idx="1" type="body"/>
          </p:nvPr>
        </p:nvSpPr>
        <p:spPr>
          <a:xfrm>
            <a:off x="1447331" y="2010878"/>
            <a:ext cx="4645152" cy="3448595"/>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57" name="Google Shape;57;p16"/>
          <p:cNvSpPr txBox="1"/>
          <p:nvPr>
            <p:ph idx="2" type="body"/>
          </p:nvPr>
        </p:nvSpPr>
        <p:spPr>
          <a:xfrm>
            <a:off x="6413771" y="2017343"/>
            <a:ext cx="4645152" cy="3441520"/>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58" name="Google Shape;58;p16"/>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6"/>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6"/>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61" name="Google Shape;61;p16"/>
          <p:cNvCxnSpPr/>
          <p:nvPr/>
        </p:nvCxnSpPr>
        <p:spPr>
          <a:xfrm>
            <a:off x="1453896" y="1847088"/>
            <a:ext cx="9607522"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62" name="Shape 62"/>
        <p:cNvGrpSpPr/>
        <p:nvPr/>
      </p:nvGrpSpPr>
      <p:grpSpPr>
        <a:xfrm>
          <a:off x="0" y="0"/>
          <a:ext cx="0" cy="0"/>
          <a:chOff x="0" y="0"/>
          <a:chExt cx="0" cy="0"/>
        </a:xfrm>
      </p:grpSpPr>
      <p:sp>
        <p:nvSpPr>
          <p:cNvPr id="63" name="Google Shape;63;p19"/>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9"/>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19"/>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type="twoTxTwoObj">
  <p:cSld name="TWO_OBJECTS_WITH_TEXT">
    <p:spTree>
      <p:nvGrpSpPr>
        <p:cNvPr id="66" name="Shape 66"/>
        <p:cNvGrpSpPr/>
        <p:nvPr/>
      </p:nvGrpSpPr>
      <p:grpSpPr>
        <a:xfrm>
          <a:off x="0" y="0"/>
          <a:ext cx="0" cy="0"/>
          <a:chOff x="0" y="0"/>
          <a:chExt cx="0" cy="0"/>
        </a:xfrm>
      </p:grpSpPr>
      <p:sp>
        <p:nvSpPr>
          <p:cNvPr id="67" name="Google Shape;67;p17"/>
          <p:cNvSpPr txBox="1"/>
          <p:nvPr>
            <p:ph type="title"/>
          </p:nvPr>
        </p:nvSpPr>
        <p:spPr>
          <a:xfrm>
            <a:off x="1447191" y="804163"/>
            <a:ext cx="9607661" cy="1056319"/>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17"/>
          <p:cNvSpPr txBox="1"/>
          <p:nvPr>
            <p:ph idx="1" type="body"/>
          </p:nvPr>
        </p:nvSpPr>
        <p:spPr>
          <a:xfrm>
            <a:off x="1447191" y="2019549"/>
            <a:ext cx="4645152" cy="801943"/>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SzPts val="2200"/>
              <a:buNone/>
              <a:defRPr b="0" sz="2200" cap="none">
                <a:solidFill>
                  <a:schemeClr val="accent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69" name="Google Shape;69;p17"/>
          <p:cNvSpPr txBox="1"/>
          <p:nvPr>
            <p:ph idx="2" type="body"/>
          </p:nvPr>
        </p:nvSpPr>
        <p:spPr>
          <a:xfrm>
            <a:off x="1447191" y="2824269"/>
            <a:ext cx="4645152" cy="2644457"/>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70" name="Google Shape;70;p17"/>
          <p:cNvSpPr txBox="1"/>
          <p:nvPr>
            <p:ph idx="3" type="body"/>
          </p:nvPr>
        </p:nvSpPr>
        <p:spPr>
          <a:xfrm>
            <a:off x="6412362" y="2023003"/>
            <a:ext cx="4645152" cy="80223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SzPts val="2200"/>
              <a:buNone/>
              <a:defRPr b="0" sz="2200" cap="none">
                <a:solidFill>
                  <a:schemeClr val="accent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71" name="Google Shape;71;p17"/>
          <p:cNvSpPr txBox="1"/>
          <p:nvPr>
            <p:ph idx="4" type="body"/>
          </p:nvPr>
        </p:nvSpPr>
        <p:spPr>
          <a:xfrm>
            <a:off x="6412362" y="2821491"/>
            <a:ext cx="4645152" cy="2637371"/>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72" name="Google Shape;72;p17"/>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7"/>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7"/>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75" name="Google Shape;75;p17"/>
          <p:cNvCxnSpPr/>
          <p:nvPr/>
        </p:nvCxnSpPr>
        <p:spPr>
          <a:xfrm>
            <a:off x="1453896" y="1847088"/>
            <a:ext cx="9607522"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76" name="Shape 76"/>
        <p:cNvGrpSpPr/>
        <p:nvPr/>
      </p:nvGrpSpPr>
      <p:grpSpPr>
        <a:xfrm>
          <a:off x="0" y="0"/>
          <a:ext cx="0" cy="0"/>
          <a:chOff x="0" y="0"/>
          <a:chExt cx="0" cy="0"/>
        </a:xfrm>
      </p:grpSpPr>
      <p:sp>
        <p:nvSpPr>
          <p:cNvPr id="77" name="Google Shape;77;p20"/>
          <p:cNvSpPr txBox="1"/>
          <p:nvPr>
            <p:ph type="title"/>
          </p:nvPr>
        </p:nvSpPr>
        <p:spPr>
          <a:xfrm>
            <a:off x="1444671" y="798973"/>
            <a:ext cx="3273099" cy="224711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Gill Sans"/>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0"/>
          <p:cNvSpPr txBox="1"/>
          <p:nvPr>
            <p:ph idx="1" type="body"/>
          </p:nvPr>
        </p:nvSpPr>
        <p:spPr>
          <a:xfrm>
            <a:off x="5043714" y="798974"/>
            <a:ext cx="6012470" cy="4658826"/>
          </a:xfrm>
          <a:prstGeom prst="rect">
            <a:avLst/>
          </a:prstGeom>
          <a:noFill/>
          <a:ln>
            <a:noFill/>
          </a:ln>
        </p:spPr>
        <p:txBody>
          <a:bodyPr anchorCtr="0" anchor="ctr"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79" name="Google Shape;79;p20"/>
          <p:cNvSpPr txBox="1"/>
          <p:nvPr>
            <p:ph idx="2" type="body"/>
          </p:nvPr>
        </p:nvSpPr>
        <p:spPr>
          <a:xfrm>
            <a:off x="1444671" y="3205491"/>
            <a:ext cx="3275013" cy="2248181"/>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SzPts val="1600"/>
              <a:buNone/>
              <a:defRPr sz="16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80" name="Google Shape;80;p20"/>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20"/>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0"/>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83" name="Google Shape;83;p20"/>
          <p:cNvCxnSpPr/>
          <p:nvPr/>
        </p:nvCxnSpPr>
        <p:spPr>
          <a:xfrm>
            <a:off x="1448280" y="3205491"/>
            <a:ext cx="3269490"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84" name="Shape 84"/>
        <p:cNvGrpSpPr/>
        <p:nvPr/>
      </p:nvGrpSpPr>
      <p:grpSpPr>
        <a:xfrm>
          <a:off x="0" y="0"/>
          <a:ext cx="0" cy="0"/>
          <a:chOff x="0" y="0"/>
          <a:chExt cx="0" cy="0"/>
        </a:xfrm>
      </p:grpSpPr>
      <p:grpSp>
        <p:nvGrpSpPr>
          <p:cNvPr id="85" name="Google Shape;85;p21"/>
          <p:cNvGrpSpPr/>
          <p:nvPr/>
        </p:nvGrpSpPr>
        <p:grpSpPr>
          <a:xfrm>
            <a:off x="7477387" y="482170"/>
            <a:ext cx="4074533" cy="5149101"/>
            <a:chOff x="7477387" y="482170"/>
            <a:chExt cx="4074533" cy="5149101"/>
          </a:xfrm>
        </p:grpSpPr>
        <p:sp>
          <p:nvSpPr>
            <p:cNvPr id="86" name="Google Shape;86;p21"/>
            <p:cNvSpPr/>
            <p:nvPr/>
          </p:nvSpPr>
          <p:spPr>
            <a:xfrm>
              <a:off x="7477387" y="482170"/>
              <a:ext cx="4074533" cy="5149101"/>
            </a:xfrm>
            <a:prstGeom prst="rect">
              <a:avLst/>
            </a:prstGeom>
            <a:gradFill>
              <a:gsLst>
                <a:gs pos="0">
                  <a:srgbClr val="000001"/>
                </a:gs>
                <a:gs pos="100000">
                  <a:srgbClr val="191919"/>
                </a:gs>
              </a:gsLst>
              <a:lin ang="5400000" scaled="0"/>
            </a:gradFill>
            <a:ln>
              <a:noFill/>
            </a:ln>
            <a:effectLst>
              <a:outerShdw blurRad="127000" sx="98000" rotWithShape="0" algn="tl" dir="4740000" dist="228600" sy="98000">
                <a:srgbClr val="000000">
                  <a:alpha val="3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21"/>
            <p:cNvSpPr/>
            <p:nvPr/>
          </p:nvSpPr>
          <p:spPr>
            <a:xfrm>
              <a:off x="7790446" y="812506"/>
              <a:ext cx="3450289" cy="4466452"/>
            </a:xfrm>
            <a:prstGeom prst="rect">
              <a:avLst/>
            </a:prstGeom>
            <a:gradFill>
              <a:gsLst>
                <a:gs pos="0">
                  <a:srgbClr val="DADADA"/>
                </a:gs>
                <a:gs pos="100000">
                  <a:srgbClr val="FFFFFE"/>
                </a:gs>
              </a:gsLst>
              <a:lin ang="16200000" scaled="0"/>
            </a:gradFill>
            <a:ln cap="flat" cmpd="sng" w="50800">
              <a:solidFill>
                <a:srgbClr val="191919"/>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8" name="Google Shape;88;p21"/>
          <p:cNvSpPr txBox="1"/>
          <p:nvPr>
            <p:ph type="title"/>
          </p:nvPr>
        </p:nvSpPr>
        <p:spPr>
          <a:xfrm>
            <a:off x="1451206" y="1129513"/>
            <a:ext cx="5532328" cy="183058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Gill Sans"/>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21"/>
          <p:cNvSpPr/>
          <p:nvPr>
            <p:ph idx="2" type="pic"/>
          </p:nvPr>
        </p:nvSpPr>
        <p:spPr>
          <a:xfrm>
            <a:off x="8124389" y="1122542"/>
            <a:ext cx="2791171" cy="3866327"/>
          </a:xfrm>
          <a:prstGeom prst="rect">
            <a:avLst/>
          </a:prstGeom>
          <a:solidFill>
            <a:srgbClr val="D8D8D8"/>
          </a:solidFill>
          <a:ln>
            <a:noFill/>
          </a:ln>
        </p:spPr>
      </p:sp>
      <p:sp>
        <p:nvSpPr>
          <p:cNvPr id="90" name="Google Shape;90;p21"/>
          <p:cNvSpPr txBox="1"/>
          <p:nvPr>
            <p:ph idx="1" type="body"/>
          </p:nvPr>
        </p:nvSpPr>
        <p:spPr>
          <a:xfrm>
            <a:off x="1450329" y="3145992"/>
            <a:ext cx="5524404" cy="2003742"/>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SzPts val="1800"/>
              <a:buNone/>
              <a:defRPr sz="18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91" name="Google Shape;91;p21"/>
          <p:cNvSpPr txBox="1"/>
          <p:nvPr>
            <p:ph idx="10" type="dt"/>
          </p:nvPr>
        </p:nvSpPr>
        <p:spPr>
          <a:xfrm>
            <a:off x="1447382" y="5469856"/>
            <a:ext cx="5527351" cy="32012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21"/>
          <p:cNvSpPr txBox="1"/>
          <p:nvPr>
            <p:ph idx="11" type="ftr"/>
          </p:nvPr>
        </p:nvSpPr>
        <p:spPr>
          <a:xfrm>
            <a:off x="1447382" y="318640"/>
            <a:ext cx="5541004" cy="32093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21"/>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94" name="Google Shape;94;p21"/>
          <p:cNvCxnSpPr/>
          <p:nvPr/>
        </p:nvCxnSpPr>
        <p:spPr>
          <a:xfrm>
            <a:off x="1447382" y="3143605"/>
            <a:ext cx="5527351"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showMasterSp="0" type="vertTx">
  <p:cSld name="VERTICAL_TEXT">
    <p:spTree>
      <p:nvGrpSpPr>
        <p:cNvPr id="95" name="Shape 95"/>
        <p:cNvGrpSpPr/>
        <p:nvPr/>
      </p:nvGrpSpPr>
      <p:grpSpPr>
        <a:xfrm>
          <a:off x="0" y="0"/>
          <a:ext cx="0" cy="0"/>
          <a:chOff x="0" y="0"/>
          <a:chExt cx="0" cy="0"/>
        </a:xfrm>
      </p:grpSpPr>
      <p:sp>
        <p:nvSpPr>
          <p:cNvPr id="96" name="Google Shape;96;p22"/>
          <p:cNvSpPr txBox="1"/>
          <p:nvPr>
            <p:ph type="title"/>
          </p:nvPr>
        </p:nvSpPr>
        <p:spPr>
          <a:xfrm>
            <a:off x="1451579" y="804519"/>
            <a:ext cx="9603275" cy="104923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22"/>
          <p:cNvSpPr txBox="1"/>
          <p:nvPr>
            <p:ph idx="1" type="body"/>
          </p:nvPr>
        </p:nvSpPr>
        <p:spPr>
          <a:xfrm rot="5400000">
            <a:off x="4527910" y="-1060599"/>
            <a:ext cx="3450613" cy="9603275"/>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98" name="Google Shape;98;p22"/>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p22"/>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22"/>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101" name="Google Shape;101;p22"/>
          <p:cNvCxnSpPr/>
          <p:nvPr/>
        </p:nvCxnSpPr>
        <p:spPr>
          <a:xfrm>
            <a:off x="1453896" y="1847088"/>
            <a:ext cx="9607522"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02" name="Shape 102"/>
        <p:cNvGrpSpPr/>
        <p:nvPr/>
      </p:nvGrpSpPr>
      <p:grpSpPr>
        <a:xfrm>
          <a:off x="0" y="0"/>
          <a:ext cx="0" cy="0"/>
          <a:chOff x="0" y="0"/>
          <a:chExt cx="0" cy="0"/>
        </a:xfrm>
      </p:grpSpPr>
      <p:sp>
        <p:nvSpPr>
          <p:cNvPr id="103" name="Google Shape;103;p23"/>
          <p:cNvSpPr txBox="1"/>
          <p:nvPr>
            <p:ph type="title"/>
          </p:nvPr>
        </p:nvSpPr>
        <p:spPr>
          <a:xfrm rot="5400000">
            <a:off x="7917038" y="2321047"/>
            <a:ext cx="4659889" cy="1615742"/>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3200"/>
              <a:buFont typeface="Gill San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23"/>
          <p:cNvSpPr txBox="1"/>
          <p:nvPr>
            <p:ph idx="1" type="body"/>
          </p:nvPr>
        </p:nvSpPr>
        <p:spPr>
          <a:xfrm rot="5400000">
            <a:off x="3029143" y="-785498"/>
            <a:ext cx="4659889" cy="7828830"/>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105" name="Google Shape;105;p23"/>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23"/>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23"/>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108" name="Google Shape;108;p23"/>
          <p:cNvCxnSpPr/>
          <p:nvPr/>
        </p:nvCxnSpPr>
        <p:spPr>
          <a:xfrm>
            <a:off x="9439111" y="798973"/>
            <a:ext cx="0" cy="4659889"/>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jpg"/><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10" Type="http://schemas.openxmlformats.org/officeDocument/2006/relationships/theme" Target="../theme/theme1.xml"/><Relationship Id="rId9" Type="http://schemas.openxmlformats.org/officeDocument/2006/relationships/slideLayout" Target="../slideLayouts/slideLayout11.xml"/><Relationship Id="rId5" Type="http://schemas.openxmlformats.org/officeDocument/2006/relationships/slideLayout" Target="../slideLayouts/slideLayout7.xml"/><Relationship Id="rId6" Type="http://schemas.openxmlformats.org/officeDocument/2006/relationships/slideLayout" Target="../slideLayouts/slideLayout8.xml"/><Relationship Id="rId7" Type="http://schemas.openxmlformats.org/officeDocument/2006/relationships/slideLayout" Target="../slideLayouts/slideLayout9.xml"/><Relationship Id="rId8"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10"/>
          <p:cNvSpPr/>
          <p:nvPr/>
        </p:nvSpPr>
        <p:spPr>
          <a:xfrm>
            <a:off x="0" y="2019476"/>
            <a:ext cx="12192000" cy="4105941"/>
          </a:xfrm>
          <a:prstGeom prst="rect">
            <a:avLst/>
          </a:prstGeom>
          <a:gradFill>
            <a:gsLst>
              <a:gs pos="0">
                <a:srgbClr val="455F51">
                  <a:alpha val="0"/>
                </a:srgbClr>
              </a:gs>
              <a:gs pos="100000">
                <a:schemeClr val="dk2"/>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 name="Google Shape;11;p10"/>
          <p:cNvPicPr preferRelativeResize="0"/>
          <p:nvPr/>
        </p:nvPicPr>
        <p:blipFill rotWithShape="1">
          <a:blip r:embed="rId1">
            <a:alphaModFix/>
          </a:blip>
          <a:srcRect b="-1562" l="0" r="0" t="0"/>
          <a:stretch/>
        </p:blipFill>
        <p:spPr>
          <a:xfrm>
            <a:off x="0" y="6126480"/>
            <a:ext cx="12192000" cy="742950"/>
          </a:xfrm>
          <a:prstGeom prst="rect">
            <a:avLst/>
          </a:prstGeom>
          <a:noFill/>
          <a:ln>
            <a:noFill/>
          </a:ln>
        </p:spPr>
      </p:pic>
      <p:sp>
        <p:nvSpPr>
          <p:cNvPr id="12" name="Google Shape;12;p10"/>
          <p:cNvSpPr txBox="1"/>
          <p:nvPr>
            <p:ph type="title"/>
          </p:nvPr>
        </p:nvSpPr>
        <p:spPr>
          <a:xfrm>
            <a:off x="1451579" y="804519"/>
            <a:ext cx="9603275" cy="104923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0"/>
              </a:spcBef>
              <a:spcAft>
                <a:spcPts val="0"/>
              </a:spcAft>
              <a:buClr>
                <a:schemeClr val="lt1"/>
              </a:buClr>
              <a:buSzPts val="3200"/>
              <a:buFont typeface="Gill Sans"/>
              <a:buNone/>
              <a:defRPr b="0" i="0" sz="3200" u="none" cap="none" strike="noStrike">
                <a:solidFill>
                  <a:schemeClr val="lt1"/>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 name="Google Shape;13;p10"/>
          <p:cNvSpPr txBox="1"/>
          <p:nvPr>
            <p:ph idx="1" type="body"/>
          </p:nvPr>
        </p:nvSpPr>
        <p:spPr>
          <a:xfrm>
            <a:off x="1451579" y="2015732"/>
            <a:ext cx="9603275" cy="3450613"/>
          </a:xfrm>
          <a:prstGeom prst="rect">
            <a:avLst/>
          </a:prstGeom>
          <a:noFill/>
          <a:ln>
            <a:noFill/>
          </a:ln>
        </p:spPr>
        <p:txBody>
          <a:bodyPr anchorCtr="0" anchor="t" bIns="45700" lIns="91425" spcFirstLastPara="1" rIns="91425" wrap="square" tIns="45700">
            <a:normAutofit/>
          </a:bodyPr>
          <a:lstStyle>
            <a:lvl1pPr indent="-355600" lvl="0" marL="457200" marR="0" rtl="0" algn="l">
              <a:lnSpc>
                <a:spcPct val="120000"/>
              </a:lnSpc>
              <a:spcBef>
                <a:spcPts val="1000"/>
              </a:spcBef>
              <a:spcAft>
                <a:spcPts val="0"/>
              </a:spcAft>
              <a:buClr>
                <a:schemeClr val="accent1"/>
              </a:buClr>
              <a:buSzPts val="2000"/>
              <a:buFont typeface="Arial"/>
              <a:buChar char="•"/>
              <a:defRPr b="0" i="0" sz="2000" u="none" cap="none" strike="noStrike">
                <a:solidFill>
                  <a:schemeClr val="lt1"/>
                </a:solidFill>
                <a:latin typeface="Gill Sans"/>
                <a:ea typeface="Gill Sans"/>
                <a:cs typeface="Gill Sans"/>
                <a:sym typeface="Gill Sans"/>
              </a:defRPr>
            </a:lvl1pPr>
            <a:lvl2pPr indent="-342900" lvl="1" marL="914400" marR="0" rtl="0" algn="l">
              <a:lnSpc>
                <a:spcPct val="120000"/>
              </a:lnSpc>
              <a:spcBef>
                <a:spcPts val="500"/>
              </a:spcBef>
              <a:spcAft>
                <a:spcPts val="0"/>
              </a:spcAft>
              <a:buClr>
                <a:schemeClr val="accent1"/>
              </a:buClr>
              <a:buSzPts val="1800"/>
              <a:buFont typeface="Arial"/>
              <a:buChar char="•"/>
              <a:defRPr b="0" i="0" sz="1800" u="none" cap="none" strike="noStrike">
                <a:solidFill>
                  <a:schemeClr val="lt1"/>
                </a:solidFill>
                <a:latin typeface="Gill Sans"/>
                <a:ea typeface="Gill Sans"/>
                <a:cs typeface="Gill Sans"/>
                <a:sym typeface="Gill Sans"/>
              </a:defRPr>
            </a:lvl2pPr>
            <a:lvl3pPr indent="-330200" lvl="2" marL="1371600" marR="0" rtl="0" algn="l">
              <a:lnSpc>
                <a:spcPct val="120000"/>
              </a:lnSpc>
              <a:spcBef>
                <a:spcPts val="500"/>
              </a:spcBef>
              <a:spcAft>
                <a:spcPts val="0"/>
              </a:spcAft>
              <a:buClr>
                <a:schemeClr val="accent1"/>
              </a:buClr>
              <a:buSzPts val="1600"/>
              <a:buFont typeface="Arial"/>
              <a:buChar char="•"/>
              <a:defRPr b="0" i="0" sz="1600" u="none" cap="none" strike="noStrike">
                <a:solidFill>
                  <a:schemeClr val="lt1"/>
                </a:solidFill>
                <a:latin typeface="Gill Sans"/>
                <a:ea typeface="Gill Sans"/>
                <a:cs typeface="Gill Sans"/>
                <a:sym typeface="Gill Sans"/>
              </a:defRPr>
            </a:lvl3pPr>
            <a:lvl4pPr indent="-317500" lvl="3" marL="1828800" marR="0" rtl="0" algn="l">
              <a:lnSpc>
                <a:spcPct val="120000"/>
              </a:lnSpc>
              <a:spcBef>
                <a:spcPts val="500"/>
              </a:spcBef>
              <a:spcAft>
                <a:spcPts val="0"/>
              </a:spcAft>
              <a:buClr>
                <a:schemeClr val="accent1"/>
              </a:buClr>
              <a:buSzPts val="1400"/>
              <a:buFont typeface="Arial"/>
              <a:buChar char="•"/>
              <a:defRPr b="0" i="0" sz="1400" u="none" cap="none" strike="noStrike">
                <a:solidFill>
                  <a:schemeClr val="lt1"/>
                </a:solidFill>
                <a:latin typeface="Gill Sans"/>
                <a:ea typeface="Gill Sans"/>
                <a:cs typeface="Gill Sans"/>
                <a:sym typeface="Gill Sans"/>
              </a:defRPr>
            </a:lvl4pPr>
            <a:lvl5pPr indent="-304800" lvl="4" marL="2286000" marR="0" rtl="0" algn="l">
              <a:lnSpc>
                <a:spcPct val="120000"/>
              </a:lnSpc>
              <a:spcBef>
                <a:spcPts val="500"/>
              </a:spcBef>
              <a:spcAft>
                <a:spcPts val="0"/>
              </a:spcAft>
              <a:buClr>
                <a:schemeClr val="accent1"/>
              </a:buClr>
              <a:buSzPts val="1200"/>
              <a:buFont typeface="Arial"/>
              <a:buChar char="•"/>
              <a:defRPr b="0" i="0" sz="1200" u="none" cap="none" strike="noStrike">
                <a:solidFill>
                  <a:schemeClr val="lt1"/>
                </a:solidFill>
                <a:latin typeface="Gill Sans"/>
                <a:ea typeface="Gill Sans"/>
                <a:cs typeface="Gill Sans"/>
                <a:sym typeface="Gill Sans"/>
              </a:defRPr>
            </a:lvl5pPr>
            <a:lvl6pPr indent="-304800" lvl="5" marL="2743200" marR="0" rtl="0" algn="l">
              <a:lnSpc>
                <a:spcPct val="120000"/>
              </a:lnSpc>
              <a:spcBef>
                <a:spcPts val="500"/>
              </a:spcBef>
              <a:spcAft>
                <a:spcPts val="0"/>
              </a:spcAft>
              <a:buClr>
                <a:schemeClr val="accent1"/>
              </a:buClr>
              <a:buSzPts val="1200"/>
              <a:buFont typeface="Arial"/>
              <a:buChar char="•"/>
              <a:defRPr b="0" i="0" sz="1200" u="none" cap="none" strike="noStrike">
                <a:solidFill>
                  <a:schemeClr val="lt1"/>
                </a:solidFill>
                <a:latin typeface="Gill Sans"/>
                <a:ea typeface="Gill Sans"/>
                <a:cs typeface="Gill Sans"/>
                <a:sym typeface="Gill Sans"/>
              </a:defRPr>
            </a:lvl6pPr>
            <a:lvl7pPr indent="-304800" lvl="6" marL="3200400" marR="0" rtl="0" algn="l">
              <a:lnSpc>
                <a:spcPct val="120000"/>
              </a:lnSpc>
              <a:spcBef>
                <a:spcPts val="500"/>
              </a:spcBef>
              <a:spcAft>
                <a:spcPts val="0"/>
              </a:spcAft>
              <a:buClr>
                <a:schemeClr val="accent1"/>
              </a:buClr>
              <a:buSzPts val="1200"/>
              <a:buFont typeface="Arial"/>
              <a:buChar char="•"/>
              <a:defRPr b="0" i="0" sz="1200" u="none" cap="none" strike="noStrike">
                <a:solidFill>
                  <a:schemeClr val="lt1"/>
                </a:solidFill>
                <a:latin typeface="Gill Sans"/>
                <a:ea typeface="Gill Sans"/>
                <a:cs typeface="Gill Sans"/>
                <a:sym typeface="Gill Sans"/>
              </a:defRPr>
            </a:lvl7pPr>
            <a:lvl8pPr indent="-304800" lvl="7" marL="3657600" marR="0" rtl="0" algn="l">
              <a:lnSpc>
                <a:spcPct val="120000"/>
              </a:lnSpc>
              <a:spcBef>
                <a:spcPts val="500"/>
              </a:spcBef>
              <a:spcAft>
                <a:spcPts val="0"/>
              </a:spcAft>
              <a:buClr>
                <a:schemeClr val="accent1"/>
              </a:buClr>
              <a:buSzPts val="1200"/>
              <a:buFont typeface="Arial"/>
              <a:buChar char="•"/>
              <a:defRPr b="0" i="0" sz="1200" u="none" cap="none" strike="noStrike">
                <a:solidFill>
                  <a:schemeClr val="lt1"/>
                </a:solidFill>
                <a:latin typeface="Gill Sans"/>
                <a:ea typeface="Gill Sans"/>
                <a:cs typeface="Gill Sans"/>
                <a:sym typeface="Gill Sans"/>
              </a:defRPr>
            </a:lvl8pPr>
            <a:lvl9pPr indent="-304800" lvl="8" marL="4114800" marR="0" rtl="0" algn="l">
              <a:lnSpc>
                <a:spcPct val="120000"/>
              </a:lnSpc>
              <a:spcBef>
                <a:spcPts val="500"/>
              </a:spcBef>
              <a:spcAft>
                <a:spcPts val="0"/>
              </a:spcAft>
              <a:buClr>
                <a:schemeClr val="accent1"/>
              </a:buClr>
              <a:buSzPts val="1200"/>
              <a:buFont typeface="Arial"/>
              <a:buChar char="•"/>
              <a:defRPr b="0" i="0" sz="1200" u="none" cap="none" strike="noStrike">
                <a:solidFill>
                  <a:schemeClr val="lt1"/>
                </a:solidFill>
                <a:latin typeface="Gill Sans"/>
                <a:ea typeface="Gill Sans"/>
                <a:cs typeface="Gill Sans"/>
                <a:sym typeface="Gill Sans"/>
              </a:defRPr>
            </a:lvl9pPr>
          </a:lstStyle>
          <a:p/>
        </p:txBody>
      </p:sp>
      <p:sp>
        <p:nvSpPr>
          <p:cNvPr id="14" name="Google Shape;14;p10"/>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000" u="none" cap="none" strike="noStrike">
                <a:solidFill>
                  <a:schemeClr val="lt1"/>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9pPr>
          </a:lstStyle>
          <a:p/>
        </p:txBody>
      </p:sp>
      <p:sp>
        <p:nvSpPr>
          <p:cNvPr id="15" name="Google Shape;15;p10"/>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00" u="none" cap="none" strike="noStrike">
                <a:solidFill>
                  <a:schemeClr val="lt1"/>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9pPr>
          </a:lstStyle>
          <a:p/>
        </p:txBody>
      </p:sp>
      <p:sp>
        <p:nvSpPr>
          <p:cNvPr id="16" name="Google Shape;16;p10"/>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17" name="Google Shape;17;p10"/>
          <p:cNvCxnSpPr/>
          <p:nvPr/>
        </p:nvCxnSpPr>
        <p:spPr>
          <a:xfrm>
            <a:off x="0" y="6128413"/>
            <a:ext cx="12192000" cy="0"/>
          </a:xfrm>
          <a:prstGeom prst="straightConnector1">
            <a:avLst/>
          </a:prstGeom>
          <a:noFill/>
          <a:ln cap="flat" cmpd="sng" w="12700">
            <a:solidFill>
              <a:srgbClr val="000001">
                <a:alpha val="20000"/>
              </a:srgbClr>
            </a:solidFill>
            <a:prstDash val="solid"/>
            <a:round/>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 name="Shape 38"/>
        <p:cNvGrpSpPr/>
        <p:nvPr/>
      </p:nvGrpSpPr>
      <p:grpSpPr>
        <a:xfrm>
          <a:off x="0" y="0"/>
          <a:ext cx="0" cy="0"/>
          <a:chOff x="0" y="0"/>
          <a:chExt cx="0" cy="0"/>
        </a:xfrm>
      </p:grpSpPr>
      <p:sp>
        <p:nvSpPr>
          <p:cNvPr id="39" name="Google Shape;39;p9"/>
          <p:cNvSpPr/>
          <p:nvPr/>
        </p:nvSpPr>
        <p:spPr>
          <a:xfrm>
            <a:off x="0" y="2019476"/>
            <a:ext cx="12192000" cy="4105941"/>
          </a:xfrm>
          <a:prstGeom prst="rect">
            <a:avLst/>
          </a:prstGeom>
          <a:gradFill>
            <a:gsLst>
              <a:gs pos="0">
                <a:srgbClr val="E3DED1">
                  <a:alpha val="0"/>
                </a:srgbClr>
              </a:gs>
              <a:gs pos="100000">
                <a:schemeClr val="lt2"/>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0" name="Google Shape;40;p9"/>
          <p:cNvPicPr preferRelativeResize="0"/>
          <p:nvPr/>
        </p:nvPicPr>
        <p:blipFill rotWithShape="1">
          <a:blip r:embed="rId1">
            <a:alphaModFix/>
          </a:blip>
          <a:srcRect b="-1562" l="0" r="0" t="0"/>
          <a:stretch/>
        </p:blipFill>
        <p:spPr>
          <a:xfrm>
            <a:off x="0" y="6126480"/>
            <a:ext cx="12192000" cy="742950"/>
          </a:xfrm>
          <a:prstGeom prst="rect">
            <a:avLst/>
          </a:prstGeom>
          <a:noFill/>
          <a:ln>
            <a:noFill/>
          </a:ln>
        </p:spPr>
      </p:pic>
      <p:sp>
        <p:nvSpPr>
          <p:cNvPr id="41" name="Google Shape;41;p9"/>
          <p:cNvSpPr txBox="1"/>
          <p:nvPr>
            <p:ph type="title"/>
          </p:nvPr>
        </p:nvSpPr>
        <p:spPr>
          <a:xfrm>
            <a:off x="1451579" y="804519"/>
            <a:ext cx="9603275" cy="104923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0"/>
              </a:spcBef>
              <a:spcAft>
                <a:spcPts val="0"/>
              </a:spcAft>
              <a:buClr>
                <a:schemeClr val="dk1"/>
              </a:buClr>
              <a:buSzPts val="3200"/>
              <a:buFont typeface="Gill Sans"/>
              <a:buNone/>
              <a:defRPr b="0" i="0" sz="3200" u="none" cap="none" strike="noStrike">
                <a:solidFill>
                  <a:schemeClr val="dk1"/>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2" name="Google Shape;42;p9"/>
          <p:cNvSpPr txBox="1"/>
          <p:nvPr>
            <p:ph idx="1" type="body"/>
          </p:nvPr>
        </p:nvSpPr>
        <p:spPr>
          <a:xfrm>
            <a:off x="1451579" y="2015732"/>
            <a:ext cx="9603275" cy="3450613"/>
          </a:xfrm>
          <a:prstGeom prst="rect">
            <a:avLst/>
          </a:prstGeom>
          <a:noFill/>
          <a:ln>
            <a:noFill/>
          </a:ln>
        </p:spPr>
        <p:txBody>
          <a:bodyPr anchorCtr="0" anchor="t" bIns="45700" lIns="91425" spcFirstLastPara="1" rIns="91425" wrap="square" tIns="45700">
            <a:normAutofit/>
          </a:bodyPr>
          <a:lstStyle>
            <a:lvl1pPr indent="-355600" lvl="0" marL="457200" marR="0" rtl="0" algn="l">
              <a:lnSpc>
                <a:spcPct val="120000"/>
              </a:lnSpc>
              <a:spcBef>
                <a:spcPts val="1000"/>
              </a:spcBef>
              <a:spcAft>
                <a:spcPts val="0"/>
              </a:spcAft>
              <a:buClr>
                <a:schemeClr val="accent1"/>
              </a:buClr>
              <a:buSzPts val="2000"/>
              <a:buFont typeface="Arial"/>
              <a:buChar char="•"/>
              <a:defRPr b="0" i="0" sz="2000" u="none" cap="none" strike="noStrike">
                <a:solidFill>
                  <a:schemeClr val="dk1"/>
                </a:solidFill>
                <a:latin typeface="Gill Sans"/>
                <a:ea typeface="Gill Sans"/>
                <a:cs typeface="Gill Sans"/>
                <a:sym typeface="Gill Sans"/>
              </a:defRPr>
            </a:lvl1pPr>
            <a:lvl2pPr indent="-342900" lvl="1" marL="914400" marR="0" rtl="0" algn="l">
              <a:lnSpc>
                <a:spcPct val="120000"/>
              </a:lnSpc>
              <a:spcBef>
                <a:spcPts val="500"/>
              </a:spcBef>
              <a:spcAft>
                <a:spcPts val="0"/>
              </a:spcAft>
              <a:buClr>
                <a:schemeClr val="accent1"/>
              </a:buClr>
              <a:buSzPts val="1800"/>
              <a:buFont typeface="Arial"/>
              <a:buChar char="•"/>
              <a:defRPr b="0" i="0" sz="1800" u="none" cap="none" strike="noStrike">
                <a:solidFill>
                  <a:schemeClr val="dk1"/>
                </a:solidFill>
                <a:latin typeface="Gill Sans"/>
                <a:ea typeface="Gill Sans"/>
                <a:cs typeface="Gill Sans"/>
                <a:sym typeface="Gill Sans"/>
              </a:defRPr>
            </a:lvl2pPr>
            <a:lvl3pPr indent="-330200" lvl="2" marL="1371600" marR="0" rtl="0" algn="l">
              <a:lnSpc>
                <a:spcPct val="120000"/>
              </a:lnSpc>
              <a:spcBef>
                <a:spcPts val="500"/>
              </a:spcBef>
              <a:spcAft>
                <a:spcPts val="0"/>
              </a:spcAft>
              <a:buClr>
                <a:schemeClr val="accent1"/>
              </a:buClr>
              <a:buSzPts val="1600"/>
              <a:buFont typeface="Arial"/>
              <a:buChar char="•"/>
              <a:defRPr b="0" i="0" sz="1600" u="none" cap="none" strike="noStrike">
                <a:solidFill>
                  <a:schemeClr val="dk1"/>
                </a:solidFill>
                <a:latin typeface="Gill Sans"/>
                <a:ea typeface="Gill Sans"/>
                <a:cs typeface="Gill Sans"/>
                <a:sym typeface="Gill Sans"/>
              </a:defRPr>
            </a:lvl3pPr>
            <a:lvl4pPr indent="-317500" lvl="3" marL="1828800" marR="0" rtl="0" algn="l">
              <a:lnSpc>
                <a:spcPct val="120000"/>
              </a:lnSpc>
              <a:spcBef>
                <a:spcPts val="500"/>
              </a:spcBef>
              <a:spcAft>
                <a:spcPts val="0"/>
              </a:spcAft>
              <a:buClr>
                <a:schemeClr val="accent1"/>
              </a:buClr>
              <a:buSzPts val="1400"/>
              <a:buFont typeface="Arial"/>
              <a:buChar char="•"/>
              <a:defRPr b="0" i="0" sz="1400" u="none" cap="none" strike="noStrike">
                <a:solidFill>
                  <a:schemeClr val="dk1"/>
                </a:solidFill>
                <a:latin typeface="Gill Sans"/>
                <a:ea typeface="Gill Sans"/>
                <a:cs typeface="Gill Sans"/>
                <a:sym typeface="Gill Sans"/>
              </a:defRPr>
            </a:lvl4pPr>
            <a:lvl5pPr indent="-304800" lvl="4" marL="2286000" marR="0" rtl="0" algn="l">
              <a:lnSpc>
                <a:spcPct val="120000"/>
              </a:lnSpc>
              <a:spcBef>
                <a:spcPts val="500"/>
              </a:spcBef>
              <a:spcAft>
                <a:spcPts val="0"/>
              </a:spcAft>
              <a:buClr>
                <a:schemeClr val="accent1"/>
              </a:buClr>
              <a:buSzPts val="1200"/>
              <a:buFont typeface="Arial"/>
              <a:buChar char="•"/>
              <a:defRPr b="0" i="0" sz="1200" u="none" cap="none" strike="noStrike">
                <a:solidFill>
                  <a:schemeClr val="dk1"/>
                </a:solidFill>
                <a:latin typeface="Gill Sans"/>
                <a:ea typeface="Gill Sans"/>
                <a:cs typeface="Gill Sans"/>
                <a:sym typeface="Gill Sans"/>
              </a:defRPr>
            </a:lvl5pPr>
            <a:lvl6pPr indent="-304800" lvl="5" marL="2743200" marR="0" rtl="0" algn="l">
              <a:lnSpc>
                <a:spcPct val="120000"/>
              </a:lnSpc>
              <a:spcBef>
                <a:spcPts val="500"/>
              </a:spcBef>
              <a:spcAft>
                <a:spcPts val="0"/>
              </a:spcAft>
              <a:buClr>
                <a:schemeClr val="accent1"/>
              </a:buClr>
              <a:buSzPts val="1200"/>
              <a:buFont typeface="Arial"/>
              <a:buChar char="•"/>
              <a:defRPr b="0" i="0" sz="1200" u="none" cap="none" strike="noStrike">
                <a:solidFill>
                  <a:schemeClr val="dk1"/>
                </a:solidFill>
                <a:latin typeface="Gill Sans"/>
                <a:ea typeface="Gill Sans"/>
                <a:cs typeface="Gill Sans"/>
                <a:sym typeface="Gill Sans"/>
              </a:defRPr>
            </a:lvl6pPr>
            <a:lvl7pPr indent="-304800" lvl="6" marL="3200400" marR="0" rtl="0" algn="l">
              <a:lnSpc>
                <a:spcPct val="120000"/>
              </a:lnSpc>
              <a:spcBef>
                <a:spcPts val="500"/>
              </a:spcBef>
              <a:spcAft>
                <a:spcPts val="0"/>
              </a:spcAft>
              <a:buClr>
                <a:schemeClr val="accent1"/>
              </a:buClr>
              <a:buSzPts val="1200"/>
              <a:buFont typeface="Arial"/>
              <a:buChar char="•"/>
              <a:defRPr b="0" i="0" sz="1200" u="none" cap="none" strike="noStrike">
                <a:solidFill>
                  <a:schemeClr val="dk1"/>
                </a:solidFill>
                <a:latin typeface="Gill Sans"/>
                <a:ea typeface="Gill Sans"/>
                <a:cs typeface="Gill Sans"/>
                <a:sym typeface="Gill Sans"/>
              </a:defRPr>
            </a:lvl7pPr>
            <a:lvl8pPr indent="-304800" lvl="7" marL="3657600" marR="0" rtl="0" algn="l">
              <a:lnSpc>
                <a:spcPct val="120000"/>
              </a:lnSpc>
              <a:spcBef>
                <a:spcPts val="500"/>
              </a:spcBef>
              <a:spcAft>
                <a:spcPts val="0"/>
              </a:spcAft>
              <a:buClr>
                <a:schemeClr val="accent1"/>
              </a:buClr>
              <a:buSzPts val="1200"/>
              <a:buFont typeface="Arial"/>
              <a:buChar char="•"/>
              <a:defRPr b="0" i="0" sz="1200" u="none" cap="none" strike="noStrike">
                <a:solidFill>
                  <a:schemeClr val="dk1"/>
                </a:solidFill>
                <a:latin typeface="Gill Sans"/>
                <a:ea typeface="Gill Sans"/>
                <a:cs typeface="Gill Sans"/>
                <a:sym typeface="Gill Sans"/>
              </a:defRPr>
            </a:lvl8pPr>
            <a:lvl9pPr indent="-304800" lvl="8" marL="4114800" marR="0" rtl="0" algn="l">
              <a:lnSpc>
                <a:spcPct val="120000"/>
              </a:lnSpc>
              <a:spcBef>
                <a:spcPts val="500"/>
              </a:spcBef>
              <a:spcAft>
                <a:spcPts val="0"/>
              </a:spcAft>
              <a:buClr>
                <a:schemeClr val="accent1"/>
              </a:buClr>
              <a:buSzPts val="1200"/>
              <a:buFont typeface="Arial"/>
              <a:buChar char="•"/>
              <a:defRPr b="0" i="0" sz="1200" u="none" cap="none" strike="noStrike">
                <a:solidFill>
                  <a:schemeClr val="dk1"/>
                </a:solidFill>
                <a:latin typeface="Gill Sans"/>
                <a:ea typeface="Gill Sans"/>
                <a:cs typeface="Gill Sans"/>
                <a:sym typeface="Gill Sans"/>
              </a:defRPr>
            </a:lvl9pPr>
          </a:lstStyle>
          <a:p/>
        </p:txBody>
      </p:sp>
      <p:sp>
        <p:nvSpPr>
          <p:cNvPr id="43" name="Google Shape;43;p9"/>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000" u="none" cap="none" strike="noStrike">
                <a:solidFill>
                  <a:srgbClr val="888888"/>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44" name="Google Shape;44;p9"/>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00" u="none" cap="none" strike="noStrike">
                <a:solidFill>
                  <a:srgbClr val="888888"/>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45" name="Google Shape;45;p9"/>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46" name="Google Shape;46;p9"/>
          <p:cNvCxnSpPr/>
          <p:nvPr/>
        </p:nvCxnSpPr>
        <p:spPr>
          <a:xfrm>
            <a:off x="0" y="6128413"/>
            <a:ext cx="12192000" cy="0"/>
          </a:xfrm>
          <a:prstGeom prst="straightConnector1">
            <a:avLst/>
          </a:prstGeom>
          <a:noFill/>
          <a:ln cap="flat" cmpd="sng" w="12700">
            <a:solidFill>
              <a:srgbClr val="000001">
                <a:alpha val="20000"/>
              </a:srgbClr>
            </a:solidFill>
            <a:prstDash val="solid"/>
            <a:round/>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13" name="Shape 113"/>
        <p:cNvGrpSpPr/>
        <p:nvPr/>
      </p:nvGrpSpPr>
      <p:grpSpPr>
        <a:xfrm>
          <a:off x="0" y="0"/>
          <a:ext cx="0" cy="0"/>
          <a:chOff x="0" y="0"/>
          <a:chExt cx="0" cy="0"/>
        </a:xfrm>
      </p:grpSpPr>
      <p:sp>
        <p:nvSpPr>
          <p:cNvPr id="114" name="Google Shape;114;p1"/>
          <p:cNvSpPr/>
          <p:nvPr/>
        </p:nvSpPr>
        <p:spPr>
          <a:xfrm>
            <a:off x="2" y="0"/>
            <a:ext cx="12191695"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15" name="Google Shape;115;p1"/>
          <p:cNvSpPr/>
          <p:nvPr/>
        </p:nvSpPr>
        <p:spPr>
          <a:xfrm>
            <a:off x="0" y="2019476"/>
            <a:ext cx="12192000" cy="4105941"/>
          </a:xfrm>
          <a:prstGeom prst="rect">
            <a:avLst/>
          </a:prstGeom>
          <a:gradFill>
            <a:gsLst>
              <a:gs pos="0">
                <a:srgbClr val="455F51">
                  <a:alpha val="0"/>
                </a:srgbClr>
              </a:gs>
              <a:gs pos="100000">
                <a:schemeClr val="dk2"/>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16" name="Google Shape;116;p1"/>
          <p:cNvSpPr/>
          <p:nvPr/>
        </p:nvSpPr>
        <p:spPr>
          <a:xfrm>
            <a:off x="643331" y="638508"/>
            <a:ext cx="10905339" cy="4843439"/>
          </a:xfrm>
          <a:prstGeom prst="rect">
            <a:avLst/>
          </a:prstGeom>
          <a:gradFill>
            <a:gsLst>
              <a:gs pos="0">
                <a:srgbClr val="000001"/>
              </a:gs>
              <a:gs pos="100000">
                <a:srgbClr val="191919"/>
              </a:gs>
            </a:gsLst>
            <a:lin ang="5400000" scaled="0"/>
          </a:gradFill>
          <a:ln>
            <a:noFill/>
          </a:ln>
          <a:effectLst>
            <a:outerShdw blurRad="127000" sx="98000" rotWithShape="0" algn="tl" dir="4740000" dist="228600" sy="98000">
              <a:srgbClr val="000000">
                <a:alpha val="30196"/>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17" name="Google Shape;117;p1"/>
          <p:cNvSpPr/>
          <p:nvPr/>
        </p:nvSpPr>
        <p:spPr>
          <a:xfrm>
            <a:off x="870204" y="865667"/>
            <a:ext cx="10451592" cy="4389120"/>
          </a:xfrm>
          <a:prstGeom prst="rect">
            <a:avLst/>
          </a:prstGeom>
          <a:gradFill>
            <a:gsLst>
              <a:gs pos="0">
                <a:srgbClr val="EDEBE4"/>
              </a:gs>
              <a:gs pos="100000">
                <a:srgbClr val="CDC8BC"/>
              </a:gs>
            </a:gsLst>
            <a:path path="circle">
              <a:fillToRect b="50%" l="50%" r="50%" t="50%"/>
            </a:path>
            <a:tileRect/>
          </a:gradFill>
          <a:ln cap="flat" cmpd="sng" w="50800">
            <a:solidFill>
              <a:srgbClr val="19191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18" name="Google Shape;118;p1"/>
          <p:cNvSpPr/>
          <p:nvPr/>
        </p:nvSpPr>
        <p:spPr>
          <a:xfrm>
            <a:off x="1034696" y="1030284"/>
            <a:ext cx="10122300" cy="4059900"/>
          </a:xfrm>
          <a:prstGeom prst="rect">
            <a:avLst/>
          </a:prstGeom>
          <a:solidFill>
            <a:schemeClr val="lt1"/>
          </a:solidFill>
          <a:ln cap="flat" cmpd="sng" w="15875">
            <a:solidFill>
              <a:srgbClr val="94949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19" name="Google Shape;119;p1"/>
          <p:cNvSpPr txBox="1"/>
          <p:nvPr>
            <p:ph type="ctrTitle"/>
          </p:nvPr>
        </p:nvSpPr>
        <p:spPr>
          <a:xfrm>
            <a:off x="4535550" y="1278450"/>
            <a:ext cx="6332700" cy="3155700"/>
          </a:xfrm>
          <a:prstGeom prst="rect">
            <a:avLst/>
          </a:prstGeom>
          <a:noFill/>
          <a:ln>
            <a:noFill/>
          </a:ln>
        </p:spPr>
        <p:txBody>
          <a:bodyPr anchorCtr="0" anchor="ctr" bIns="0" lIns="91425" spcFirstLastPara="1" rIns="91425" wrap="square" tIns="45700">
            <a:normAutofit fontScale="90000"/>
          </a:bodyPr>
          <a:lstStyle/>
          <a:p>
            <a:pPr indent="0" lvl="0" marL="0" rtl="0" algn="l">
              <a:lnSpc>
                <a:spcPct val="90000"/>
              </a:lnSpc>
              <a:spcBef>
                <a:spcPts val="0"/>
              </a:spcBef>
              <a:spcAft>
                <a:spcPts val="0"/>
              </a:spcAft>
              <a:buClr>
                <a:srgbClr val="454545"/>
              </a:buClr>
              <a:buSzPct val="100000"/>
              <a:buFont typeface="Gill Sans"/>
              <a:buNone/>
            </a:pPr>
            <a:r>
              <a:rPr lang="en-US" sz="7200">
                <a:solidFill>
                  <a:srgbClr val="454545"/>
                </a:solidFill>
              </a:rPr>
              <a:t>Roles and Responsibilities of Board Members</a:t>
            </a:r>
            <a:endParaRPr/>
          </a:p>
        </p:txBody>
      </p:sp>
      <p:pic>
        <p:nvPicPr>
          <p:cNvPr id="120" name="Google Shape;120;p1"/>
          <p:cNvPicPr preferRelativeResize="0"/>
          <p:nvPr/>
        </p:nvPicPr>
        <p:blipFill rotWithShape="1">
          <a:blip r:embed="rId3">
            <a:alphaModFix/>
          </a:blip>
          <a:srcRect b="-1562" l="0" r="0" t="0"/>
          <a:stretch/>
        </p:blipFill>
        <p:spPr>
          <a:xfrm>
            <a:off x="0" y="6126480"/>
            <a:ext cx="12192000" cy="742950"/>
          </a:xfrm>
          <a:prstGeom prst="rect">
            <a:avLst/>
          </a:prstGeom>
          <a:noFill/>
          <a:ln>
            <a:noFill/>
          </a:ln>
        </p:spPr>
      </p:pic>
      <p:cxnSp>
        <p:nvCxnSpPr>
          <p:cNvPr id="121" name="Google Shape;121;p1"/>
          <p:cNvCxnSpPr/>
          <p:nvPr/>
        </p:nvCxnSpPr>
        <p:spPr>
          <a:xfrm>
            <a:off x="0" y="6128413"/>
            <a:ext cx="12192000" cy="0"/>
          </a:xfrm>
          <a:prstGeom prst="straightConnector1">
            <a:avLst/>
          </a:prstGeom>
          <a:noFill/>
          <a:ln cap="flat" cmpd="sng" w="12700">
            <a:solidFill>
              <a:srgbClr val="000001">
                <a:alpha val="20000"/>
              </a:srgbClr>
            </a:solidFill>
            <a:prstDash val="solid"/>
            <a:round/>
            <a:headEnd len="sm" w="sm" type="none"/>
            <a:tailEnd len="sm" w="sm" type="none"/>
          </a:ln>
        </p:spPr>
      </p:cxnSp>
      <p:pic>
        <p:nvPicPr>
          <p:cNvPr descr="A plant growing out of a coin&#10;&#10;Description automatically generated with medium confidence" id="122" name="Google Shape;122;p1"/>
          <p:cNvPicPr preferRelativeResize="0"/>
          <p:nvPr/>
        </p:nvPicPr>
        <p:blipFill rotWithShape="1">
          <a:blip r:embed="rId4">
            <a:alphaModFix/>
          </a:blip>
          <a:srcRect b="0" l="0" r="0" t="0"/>
          <a:stretch/>
        </p:blipFill>
        <p:spPr>
          <a:xfrm>
            <a:off x="2406095" y="1741675"/>
            <a:ext cx="1884629" cy="225289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27" name="Shape 127"/>
        <p:cNvGrpSpPr/>
        <p:nvPr/>
      </p:nvGrpSpPr>
      <p:grpSpPr>
        <a:xfrm>
          <a:off x="0" y="0"/>
          <a:ext cx="0" cy="0"/>
          <a:chOff x="0" y="0"/>
          <a:chExt cx="0" cy="0"/>
        </a:xfrm>
      </p:grpSpPr>
      <p:sp>
        <p:nvSpPr>
          <p:cNvPr id="128" name="Google Shape;128;p2"/>
          <p:cNvSpPr/>
          <p:nvPr/>
        </p:nvSpPr>
        <p:spPr>
          <a:xfrm>
            <a:off x="303" y="0"/>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29" name="Google Shape;129;p2"/>
          <p:cNvSpPr/>
          <p:nvPr/>
        </p:nvSpPr>
        <p:spPr>
          <a:xfrm>
            <a:off x="0" y="-2"/>
            <a:ext cx="4062127" cy="685800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30" name="Google Shape;130;p2"/>
          <p:cNvSpPr txBox="1"/>
          <p:nvPr>
            <p:ph type="title"/>
          </p:nvPr>
        </p:nvSpPr>
        <p:spPr>
          <a:xfrm>
            <a:off x="849683" y="1240076"/>
            <a:ext cx="2727900" cy="45846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FF"/>
              </a:buClr>
              <a:buSzPts val="3200"/>
              <a:buFont typeface="Gill Sans"/>
              <a:buNone/>
            </a:pPr>
            <a:r>
              <a:rPr lang="en-US">
                <a:solidFill>
                  <a:srgbClr val="FFFFFF"/>
                </a:solidFill>
              </a:rPr>
              <a:t>AGENDA</a:t>
            </a:r>
            <a:endParaRPr/>
          </a:p>
        </p:txBody>
      </p:sp>
      <p:sp>
        <p:nvSpPr>
          <p:cNvPr id="131" name="Google Shape;131;p2"/>
          <p:cNvSpPr txBox="1"/>
          <p:nvPr>
            <p:ph idx="1" type="body"/>
          </p:nvPr>
        </p:nvSpPr>
        <p:spPr>
          <a:xfrm>
            <a:off x="4498069" y="449527"/>
            <a:ext cx="6034800" cy="4916400"/>
          </a:xfrm>
          <a:prstGeom prst="rect">
            <a:avLst/>
          </a:prstGeom>
          <a:noFill/>
          <a:ln>
            <a:noFill/>
          </a:ln>
        </p:spPr>
        <p:txBody>
          <a:bodyPr anchorCtr="0" anchor="t" bIns="45700" lIns="91425" spcFirstLastPara="1" rIns="91425" wrap="square" tIns="45700">
            <a:noAutofit/>
          </a:bodyPr>
          <a:lstStyle/>
          <a:p>
            <a:pPr indent="-347980" lvl="0" marL="457200" rtl="0" algn="l">
              <a:lnSpc>
                <a:spcPct val="190000"/>
              </a:lnSpc>
              <a:spcBef>
                <a:spcPts val="0"/>
              </a:spcBef>
              <a:spcAft>
                <a:spcPts val="0"/>
              </a:spcAft>
              <a:buSzPts val="1880"/>
              <a:buChar char="•"/>
            </a:pPr>
            <a:r>
              <a:rPr lang="en-US" sz="1879"/>
              <a:t>Intro: Family Bank recap</a:t>
            </a:r>
            <a:endParaRPr sz="1879"/>
          </a:p>
          <a:p>
            <a:pPr indent="-347916" lvl="0" marL="457200" rtl="0" algn="l">
              <a:lnSpc>
                <a:spcPct val="190000"/>
              </a:lnSpc>
              <a:spcBef>
                <a:spcPts val="0"/>
              </a:spcBef>
              <a:spcAft>
                <a:spcPts val="0"/>
              </a:spcAft>
              <a:buSzPts val="1879"/>
              <a:buChar char="•"/>
            </a:pPr>
            <a:r>
              <a:rPr lang="en-US" sz="1879"/>
              <a:t>Why a bank board?</a:t>
            </a:r>
            <a:endParaRPr sz="1879"/>
          </a:p>
          <a:p>
            <a:pPr indent="-347916" lvl="0" marL="457200" rtl="0" algn="l">
              <a:lnSpc>
                <a:spcPct val="190000"/>
              </a:lnSpc>
              <a:spcBef>
                <a:spcPts val="0"/>
              </a:spcBef>
              <a:spcAft>
                <a:spcPts val="0"/>
              </a:spcAft>
              <a:buSzPts val="1879"/>
              <a:buChar char="•"/>
            </a:pPr>
            <a:r>
              <a:rPr lang="en-US" sz="1879"/>
              <a:t>Board member roles</a:t>
            </a:r>
            <a:endParaRPr sz="1879"/>
          </a:p>
          <a:p>
            <a:pPr indent="-347916" lvl="1" marL="914400" rtl="0" algn="l">
              <a:lnSpc>
                <a:spcPct val="190000"/>
              </a:lnSpc>
              <a:spcBef>
                <a:spcPts val="0"/>
              </a:spcBef>
              <a:spcAft>
                <a:spcPts val="0"/>
              </a:spcAft>
              <a:buSzPts val="1879"/>
              <a:buChar char="•"/>
            </a:pPr>
            <a:r>
              <a:rPr lang="en-US" sz="1879"/>
              <a:t>Providing loans</a:t>
            </a:r>
            <a:endParaRPr sz="1879"/>
          </a:p>
          <a:p>
            <a:pPr indent="-347916" lvl="1" marL="914400" rtl="0" algn="l">
              <a:lnSpc>
                <a:spcPct val="190000"/>
              </a:lnSpc>
              <a:spcBef>
                <a:spcPts val="0"/>
              </a:spcBef>
              <a:spcAft>
                <a:spcPts val="0"/>
              </a:spcAft>
              <a:buSzPts val="1879"/>
              <a:buChar char="•"/>
            </a:pPr>
            <a:r>
              <a:rPr lang="en-US" sz="1879"/>
              <a:t>Managing assets</a:t>
            </a:r>
            <a:endParaRPr sz="1879"/>
          </a:p>
          <a:p>
            <a:pPr indent="-347916" lvl="1" marL="914400" rtl="0" algn="l">
              <a:lnSpc>
                <a:spcPct val="190000"/>
              </a:lnSpc>
              <a:spcBef>
                <a:spcPts val="0"/>
              </a:spcBef>
              <a:spcAft>
                <a:spcPts val="0"/>
              </a:spcAft>
              <a:buSzPts val="1879"/>
              <a:buChar char="•"/>
            </a:pPr>
            <a:r>
              <a:rPr lang="en-US" sz="1879"/>
              <a:t>Educating family on finance</a:t>
            </a:r>
            <a:endParaRPr sz="1879"/>
          </a:p>
          <a:p>
            <a:pPr indent="-347916" lvl="0" marL="457200" rtl="0" algn="l">
              <a:lnSpc>
                <a:spcPct val="190000"/>
              </a:lnSpc>
              <a:spcBef>
                <a:spcPts val="0"/>
              </a:spcBef>
              <a:spcAft>
                <a:spcPts val="0"/>
              </a:spcAft>
              <a:buSzPts val="1879"/>
              <a:buChar char="•"/>
            </a:pPr>
            <a:r>
              <a:rPr lang="en-US" sz="1879"/>
              <a:t>Conditions of your trust</a:t>
            </a:r>
            <a:endParaRPr sz="1879"/>
          </a:p>
          <a:p>
            <a:pPr indent="-347916" lvl="0" marL="457200" rtl="0" algn="l">
              <a:lnSpc>
                <a:spcPct val="190000"/>
              </a:lnSpc>
              <a:spcBef>
                <a:spcPts val="0"/>
              </a:spcBef>
              <a:spcAft>
                <a:spcPts val="0"/>
              </a:spcAft>
              <a:buSzPts val="1879"/>
              <a:buChar char="•"/>
            </a:pPr>
            <a:r>
              <a:rPr lang="en-US" sz="1879"/>
              <a:t>Powers and responsibilities</a:t>
            </a:r>
            <a:endParaRPr sz="1879"/>
          </a:p>
          <a:p>
            <a:pPr indent="-347916" lvl="0" marL="457200" rtl="0" algn="l">
              <a:lnSpc>
                <a:spcPct val="190000"/>
              </a:lnSpc>
              <a:spcBef>
                <a:spcPts val="0"/>
              </a:spcBef>
              <a:spcAft>
                <a:spcPts val="0"/>
              </a:spcAft>
              <a:buSzPts val="1879"/>
              <a:buChar char="•"/>
            </a:pPr>
            <a:r>
              <a:rPr lang="en-US" sz="1879"/>
              <a:t>Communication plan</a:t>
            </a:r>
            <a:endParaRPr sz="1879"/>
          </a:p>
          <a:p>
            <a:pPr indent="0" lvl="0" marL="0" rtl="0" algn="l">
              <a:lnSpc>
                <a:spcPct val="190000"/>
              </a:lnSpc>
              <a:spcBef>
                <a:spcPts val="0"/>
              </a:spcBef>
              <a:spcAft>
                <a:spcPts val="0"/>
              </a:spcAft>
              <a:buSzPts val="1800"/>
              <a:buNone/>
            </a:pPr>
            <a:r>
              <a:t/>
            </a:r>
            <a:endParaRPr sz="1879"/>
          </a:p>
          <a:p>
            <a:pPr indent="0" lvl="0" marL="0" rtl="0" algn="l">
              <a:lnSpc>
                <a:spcPct val="190000"/>
              </a:lnSpc>
              <a:spcBef>
                <a:spcPts val="0"/>
              </a:spcBef>
              <a:spcAft>
                <a:spcPts val="0"/>
              </a:spcAft>
              <a:buSzPts val="1800"/>
              <a:buNone/>
            </a:pPr>
            <a:r>
              <a:t/>
            </a:r>
            <a:endParaRPr sz="1879"/>
          </a:p>
          <a:p>
            <a:pPr indent="0" lvl="0" marL="0" rtl="0" algn="l">
              <a:lnSpc>
                <a:spcPct val="110000"/>
              </a:lnSpc>
              <a:spcBef>
                <a:spcPts val="1000"/>
              </a:spcBef>
              <a:spcAft>
                <a:spcPts val="0"/>
              </a:spcAft>
              <a:buSzPts val="1400"/>
              <a:buNone/>
            </a:pPr>
            <a:r>
              <a:t/>
            </a:r>
            <a:endParaRPr sz="1679"/>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8"/>
          <p:cNvSpPr txBox="1"/>
          <p:nvPr>
            <p:ph type="title"/>
          </p:nvPr>
        </p:nvSpPr>
        <p:spPr>
          <a:xfrm>
            <a:off x="1572425" y="1027820"/>
            <a:ext cx="9605700" cy="598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Why a bank board?  </a:t>
            </a:r>
            <a:endParaRPr/>
          </a:p>
        </p:txBody>
      </p:sp>
      <p:graphicFrame>
        <p:nvGraphicFramePr>
          <p:cNvPr id="137" name="Google Shape;137;p28"/>
          <p:cNvGraphicFramePr/>
          <p:nvPr/>
        </p:nvGraphicFramePr>
        <p:xfrm>
          <a:off x="795350" y="2369975"/>
          <a:ext cx="3000000" cy="3000000"/>
        </p:xfrm>
        <a:graphic>
          <a:graphicData uri="http://schemas.openxmlformats.org/drawingml/2006/table">
            <a:tbl>
              <a:tblPr>
                <a:noFill/>
                <a:tableStyleId>{BE6387D1-5E27-4C17-B597-0C3B3C45086A}</a:tableStyleId>
              </a:tblPr>
              <a:tblGrid>
                <a:gridCol w="2650325"/>
                <a:gridCol w="2650325"/>
                <a:gridCol w="2650325"/>
                <a:gridCol w="2650325"/>
              </a:tblGrid>
              <a:tr h="861850">
                <a:tc>
                  <a:txBody>
                    <a:bodyPr/>
                    <a:lstStyle/>
                    <a:p>
                      <a:pPr indent="0" lvl="0" marL="0" marR="0" rtl="0" algn="l">
                        <a:lnSpc>
                          <a:spcPct val="100000"/>
                        </a:lnSpc>
                        <a:spcBef>
                          <a:spcPts val="0"/>
                        </a:spcBef>
                        <a:spcAft>
                          <a:spcPts val="0"/>
                        </a:spcAft>
                        <a:buClr>
                          <a:srgbClr val="000000"/>
                        </a:buClr>
                        <a:buSzPts val="1100"/>
                        <a:buFont typeface="Arial"/>
                        <a:buNone/>
                      </a:pPr>
                      <a:r>
                        <a:t/>
                      </a:r>
                      <a:endParaRPr sz="1100" u="none" cap="none" strike="noStrike"/>
                    </a:p>
                  </a:txBody>
                  <a:tcPr marT="63500" marB="63500" marR="63500" marL="63500"/>
                </a:tc>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Loan through traditional bank</a:t>
                      </a:r>
                      <a:endParaRPr sz="2000" u="none" cap="none" strike="noStrike"/>
                    </a:p>
                  </a:txBody>
                  <a:tcPr marT="63500" marB="63500" marR="63500" marL="63500"/>
                </a:tc>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Direct loan from family, i.e. a parent</a:t>
                      </a:r>
                      <a:endParaRPr sz="2000" u="none" cap="none" strike="noStrike"/>
                    </a:p>
                  </a:txBody>
                  <a:tcPr marT="63500" marB="63500" marR="63500" marL="63500"/>
                </a:tc>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Loan through the family bank</a:t>
                      </a:r>
                      <a:endParaRPr sz="2000" u="none" cap="none" strike="noStrike"/>
                    </a:p>
                  </a:txBody>
                  <a:tcPr marT="63500" marB="63500" marR="63500" marL="63500"/>
                </a:tc>
              </a:tr>
              <a:tr h="856600">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No complex underwriting, credit checks</a:t>
                      </a:r>
                      <a:endParaRPr sz="2000" u="none" cap="none" strike="noStrike"/>
                    </a:p>
                  </a:txBody>
                  <a:tcPr marT="63500" marB="63500" marR="63500" marL="63500"/>
                </a:tc>
                <a:tc>
                  <a:txBody>
                    <a:bodyPr/>
                    <a:lstStyle/>
                    <a:p>
                      <a:pPr indent="0" lvl="0" marL="0" marR="0" rtl="0" algn="ctr">
                        <a:lnSpc>
                          <a:spcPct val="100000"/>
                        </a:lnSpc>
                        <a:spcBef>
                          <a:spcPts val="0"/>
                        </a:spcBef>
                        <a:spcAft>
                          <a:spcPts val="0"/>
                        </a:spcAft>
                        <a:buClr>
                          <a:srgbClr val="000000"/>
                        </a:buClr>
                        <a:buSzPts val="3600"/>
                        <a:buFont typeface="Arial"/>
                        <a:buNone/>
                      </a:pPr>
                      <a:r>
                        <a:rPr lang="en-US" sz="3600" u="none" cap="none" strike="noStrike">
                          <a:solidFill>
                            <a:srgbClr val="CC0000"/>
                          </a:solidFill>
                        </a:rPr>
                        <a:t>X</a:t>
                      </a:r>
                      <a:endParaRPr sz="3600" u="none" cap="none" strike="noStrike">
                        <a:solidFill>
                          <a:srgbClr val="CC0000"/>
                        </a:solidFill>
                      </a:endParaRPr>
                    </a:p>
                  </a:txBody>
                  <a:tcPr marT="63500" marB="63500" marR="63500" marL="63500" anchor="ctr"/>
                </a:tc>
                <a:tc>
                  <a:txBody>
                    <a:bodyPr/>
                    <a:lstStyle/>
                    <a:p>
                      <a:pPr indent="0" lvl="0" marL="0" marR="0" rtl="0" algn="ctr">
                        <a:lnSpc>
                          <a:spcPct val="100000"/>
                        </a:lnSpc>
                        <a:spcBef>
                          <a:spcPts val="0"/>
                        </a:spcBef>
                        <a:spcAft>
                          <a:spcPts val="0"/>
                        </a:spcAft>
                        <a:buClr>
                          <a:srgbClr val="000000"/>
                        </a:buClr>
                        <a:buSzPts val="3600"/>
                        <a:buFont typeface="Arial"/>
                        <a:buNone/>
                      </a:pPr>
                      <a:r>
                        <a:rPr lang="en-US" sz="3600" u="none" cap="none" strike="noStrike">
                          <a:solidFill>
                            <a:srgbClr val="0E9453"/>
                          </a:solidFill>
                        </a:rPr>
                        <a:t>✓</a:t>
                      </a:r>
                      <a:endParaRPr sz="3600" u="none" cap="none" strike="noStrike">
                        <a:solidFill>
                          <a:srgbClr val="0E9453"/>
                        </a:solidFill>
                      </a:endParaRPr>
                    </a:p>
                  </a:txBody>
                  <a:tcPr marT="63500" marB="63500" marR="63500" marL="63500" anchor="ctr"/>
                </a:tc>
                <a:tc>
                  <a:txBody>
                    <a:bodyPr/>
                    <a:lstStyle/>
                    <a:p>
                      <a:pPr indent="0" lvl="0" marL="0" marR="0" rtl="0" algn="ctr">
                        <a:lnSpc>
                          <a:spcPct val="100000"/>
                        </a:lnSpc>
                        <a:spcBef>
                          <a:spcPts val="0"/>
                        </a:spcBef>
                        <a:spcAft>
                          <a:spcPts val="0"/>
                        </a:spcAft>
                        <a:buClr>
                          <a:srgbClr val="000000"/>
                        </a:buClr>
                        <a:buSzPts val="3600"/>
                        <a:buFont typeface="Arial"/>
                        <a:buNone/>
                      </a:pPr>
                      <a:r>
                        <a:rPr lang="en-US" sz="3600" u="none" cap="none" strike="noStrike">
                          <a:solidFill>
                            <a:srgbClr val="0E9453"/>
                          </a:solidFill>
                        </a:rPr>
                        <a:t>✓</a:t>
                      </a:r>
                      <a:endParaRPr sz="3600" u="none" cap="none" strike="noStrike">
                        <a:solidFill>
                          <a:srgbClr val="0E9453"/>
                        </a:solidFill>
                      </a:endParaRPr>
                    </a:p>
                  </a:txBody>
                  <a:tcPr marT="63500" marB="63500" marR="63500" marL="63500" anchor="ctr"/>
                </a:tc>
              </a:tr>
              <a:tr h="1009375">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Low interest rates</a:t>
                      </a:r>
                      <a:endParaRPr sz="2000" u="none" cap="none" strike="noStrike"/>
                    </a:p>
                  </a:txBody>
                  <a:tcPr marT="63500" marB="63500" marR="63500" marL="63500"/>
                </a:tc>
                <a:tc>
                  <a:txBody>
                    <a:bodyPr/>
                    <a:lstStyle/>
                    <a:p>
                      <a:pPr indent="0" lvl="0" marL="0" marR="0" rtl="0" algn="ctr">
                        <a:lnSpc>
                          <a:spcPct val="100000"/>
                        </a:lnSpc>
                        <a:spcBef>
                          <a:spcPts val="0"/>
                        </a:spcBef>
                        <a:spcAft>
                          <a:spcPts val="0"/>
                        </a:spcAft>
                        <a:buClr>
                          <a:srgbClr val="000000"/>
                        </a:buClr>
                        <a:buSzPts val="3600"/>
                        <a:buFont typeface="Arial"/>
                        <a:buNone/>
                      </a:pPr>
                      <a:r>
                        <a:rPr lang="en-US" sz="3600" u="none" cap="none" strike="noStrike">
                          <a:solidFill>
                            <a:srgbClr val="CC0000"/>
                          </a:solidFill>
                        </a:rPr>
                        <a:t>X</a:t>
                      </a:r>
                      <a:endParaRPr sz="3600" u="none" cap="none" strike="noStrike">
                        <a:solidFill>
                          <a:srgbClr val="CC0000"/>
                        </a:solidFill>
                      </a:endParaRPr>
                    </a:p>
                  </a:txBody>
                  <a:tcPr marT="63500" marB="63500" marR="63500" marL="63500" anchor="ctr"/>
                </a:tc>
                <a:tc>
                  <a:txBody>
                    <a:bodyPr/>
                    <a:lstStyle/>
                    <a:p>
                      <a:pPr indent="0" lvl="0" marL="0" marR="0" rtl="0" algn="ctr">
                        <a:lnSpc>
                          <a:spcPct val="100000"/>
                        </a:lnSpc>
                        <a:spcBef>
                          <a:spcPts val="0"/>
                        </a:spcBef>
                        <a:spcAft>
                          <a:spcPts val="0"/>
                        </a:spcAft>
                        <a:buClr>
                          <a:srgbClr val="000000"/>
                        </a:buClr>
                        <a:buSzPts val="3600"/>
                        <a:buFont typeface="Arial"/>
                        <a:buNone/>
                      </a:pPr>
                      <a:r>
                        <a:rPr lang="en-US" sz="3600" u="none" cap="none" strike="noStrike">
                          <a:solidFill>
                            <a:srgbClr val="0E9453"/>
                          </a:solidFill>
                        </a:rPr>
                        <a:t>✓</a:t>
                      </a:r>
                      <a:endParaRPr sz="3600" u="none" cap="none" strike="noStrike">
                        <a:solidFill>
                          <a:srgbClr val="0E9453"/>
                        </a:solidFill>
                      </a:endParaRPr>
                    </a:p>
                  </a:txBody>
                  <a:tcPr marT="63500" marB="63500" marR="63500" marL="63500" anchor="ctr"/>
                </a:tc>
                <a:tc>
                  <a:txBody>
                    <a:bodyPr/>
                    <a:lstStyle/>
                    <a:p>
                      <a:pPr indent="0" lvl="0" marL="0" marR="0" rtl="0" algn="ctr">
                        <a:lnSpc>
                          <a:spcPct val="100000"/>
                        </a:lnSpc>
                        <a:spcBef>
                          <a:spcPts val="0"/>
                        </a:spcBef>
                        <a:spcAft>
                          <a:spcPts val="0"/>
                        </a:spcAft>
                        <a:buClr>
                          <a:srgbClr val="000000"/>
                        </a:buClr>
                        <a:buSzPts val="3600"/>
                        <a:buFont typeface="Arial"/>
                        <a:buNone/>
                      </a:pPr>
                      <a:r>
                        <a:rPr lang="en-US" sz="3600" u="none" cap="none" strike="noStrike">
                          <a:solidFill>
                            <a:srgbClr val="0E9453"/>
                          </a:solidFill>
                        </a:rPr>
                        <a:t>✓</a:t>
                      </a:r>
                      <a:endParaRPr sz="3600" u="none" cap="none" strike="noStrike">
                        <a:solidFill>
                          <a:srgbClr val="0E9453"/>
                        </a:solidFill>
                      </a:endParaRPr>
                    </a:p>
                  </a:txBody>
                  <a:tcPr marT="63500" marB="63500" marR="63500" marL="63500" anchor="ctr"/>
                </a:tc>
              </a:tr>
              <a:tr h="964500">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Low risk to relationships</a:t>
                      </a:r>
                      <a:endParaRPr sz="2000" u="none" cap="none" strike="noStrike"/>
                    </a:p>
                  </a:txBody>
                  <a:tcPr marT="63500" marB="63500" marR="63500" marL="63500"/>
                </a:tc>
                <a:tc>
                  <a:txBody>
                    <a:bodyPr/>
                    <a:lstStyle/>
                    <a:p>
                      <a:pPr indent="0" lvl="0" marL="0" marR="0" rtl="0" algn="ctr">
                        <a:lnSpc>
                          <a:spcPct val="100000"/>
                        </a:lnSpc>
                        <a:spcBef>
                          <a:spcPts val="0"/>
                        </a:spcBef>
                        <a:spcAft>
                          <a:spcPts val="0"/>
                        </a:spcAft>
                        <a:buClr>
                          <a:srgbClr val="000000"/>
                        </a:buClr>
                        <a:buSzPts val="3600"/>
                        <a:buFont typeface="Arial"/>
                        <a:buNone/>
                      </a:pPr>
                      <a:r>
                        <a:rPr lang="en-US" sz="3600" u="none" cap="none" strike="noStrike">
                          <a:solidFill>
                            <a:srgbClr val="0E9453"/>
                          </a:solidFill>
                        </a:rPr>
                        <a:t>✓</a:t>
                      </a:r>
                      <a:endParaRPr sz="3600" u="none" cap="none" strike="noStrike">
                        <a:solidFill>
                          <a:srgbClr val="0E9453"/>
                        </a:solidFill>
                      </a:endParaRPr>
                    </a:p>
                  </a:txBody>
                  <a:tcPr marT="63500" marB="63500" marR="63500" marL="63500" anchor="ctr"/>
                </a:tc>
                <a:tc>
                  <a:txBody>
                    <a:bodyPr/>
                    <a:lstStyle/>
                    <a:p>
                      <a:pPr indent="0" lvl="0" marL="0" marR="0" rtl="0" algn="ctr">
                        <a:lnSpc>
                          <a:spcPct val="100000"/>
                        </a:lnSpc>
                        <a:spcBef>
                          <a:spcPts val="0"/>
                        </a:spcBef>
                        <a:spcAft>
                          <a:spcPts val="0"/>
                        </a:spcAft>
                        <a:buClr>
                          <a:srgbClr val="000000"/>
                        </a:buClr>
                        <a:buSzPts val="3600"/>
                        <a:buFont typeface="Arial"/>
                        <a:buNone/>
                      </a:pPr>
                      <a:r>
                        <a:rPr lang="en-US" sz="3600" u="none" cap="none" strike="noStrike">
                          <a:solidFill>
                            <a:srgbClr val="CC0000"/>
                          </a:solidFill>
                        </a:rPr>
                        <a:t>X</a:t>
                      </a:r>
                      <a:endParaRPr sz="3600" u="none" cap="none" strike="noStrike">
                        <a:solidFill>
                          <a:srgbClr val="CC0000"/>
                        </a:solidFill>
                      </a:endParaRPr>
                    </a:p>
                  </a:txBody>
                  <a:tcPr marT="63500" marB="63500" marR="63500" marL="63500" anchor="ctr"/>
                </a:tc>
                <a:tc>
                  <a:txBody>
                    <a:bodyPr/>
                    <a:lstStyle/>
                    <a:p>
                      <a:pPr indent="0" lvl="0" marL="0" marR="0" rtl="0" algn="ctr">
                        <a:lnSpc>
                          <a:spcPct val="100000"/>
                        </a:lnSpc>
                        <a:spcBef>
                          <a:spcPts val="0"/>
                        </a:spcBef>
                        <a:spcAft>
                          <a:spcPts val="0"/>
                        </a:spcAft>
                        <a:buClr>
                          <a:srgbClr val="000000"/>
                        </a:buClr>
                        <a:buSzPts val="3600"/>
                        <a:buFont typeface="Arial"/>
                        <a:buNone/>
                      </a:pPr>
                      <a:r>
                        <a:rPr lang="en-US" sz="3600" u="none" cap="none" strike="noStrike">
                          <a:solidFill>
                            <a:srgbClr val="0E9453"/>
                          </a:solidFill>
                        </a:rPr>
                        <a:t>✓</a:t>
                      </a:r>
                      <a:endParaRPr sz="3600" u="none" cap="none" strike="noStrike">
                        <a:solidFill>
                          <a:srgbClr val="0E9453"/>
                        </a:solidFill>
                      </a:endParaRPr>
                    </a:p>
                  </a:txBody>
                  <a:tcPr marT="63500" marB="63500" marR="63500" marL="63500" anchor="ct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g2c5e11ae8ee_0_9"/>
          <p:cNvSpPr txBox="1"/>
          <p:nvPr>
            <p:ph type="title"/>
          </p:nvPr>
        </p:nvSpPr>
        <p:spPr>
          <a:xfrm>
            <a:off x="1572425" y="1027820"/>
            <a:ext cx="9605700" cy="598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Why a bank board?  </a:t>
            </a:r>
            <a:endParaRPr/>
          </a:p>
        </p:txBody>
      </p:sp>
      <p:sp>
        <p:nvSpPr>
          <p:cNvPr id="143" name="Google Shape;143;g2c5e11ae8ee_0_9"/>
          <p:cNvSpPr txBox="1"/>
          <p:nvPr/>
        </p:nvSpPr>
        <p:spPr>
          <a:xfrm>
            <a:off x="1565925" y="2962525"/>
            <a:ext cx="3000000" cy="30000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44" name="Google Shape;144;g2c5e11ae8ee_0_9"/>
          <p:cNvSpPr txBox="1"/>
          <p:nvPr/>
        </p:nvSpPr>
        <p:spPr>
          <a:xfrm>
            <a:off x="1213650" y="2582075"/>
            <a:ext cx="9764700" cy="2859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Gill Sans"/>
                <a:ea typeface="Gill Sans"/>
                <a:cs typeface="Gill Sans"/>
                <a:sym typeface="Gill Sans"/>
              </a:rPr>
              <a:t>“If a child asks for a loan, grant, or gift from a parent, for example, the parent can simply direct the child to the administrators of the Family Bank for such requests.The parent could respond, “Great! I’ve already set up a way to do that through the Family Bank. Jim and Carol are taking care of things in that area, and they will help you with what you need.””</a:t>
            </a:r>
            <a:endParaRPr b="0" i="0" sz="2800" u="none" cap="none" strike="noStrike">
              <a:solidFill>
                <a:schemeClr val="dk1"/>
              </a:solidFill>
              <a:latin typeface="Gill Sans"/>
              <a:ea typeface="Gill Sans"/>
              <a:cs typeface="Gill Sans"/>
              <a:sym typeface="Gill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g26ba8707d3e_0_0"/>
          <p:cNvSpPr txBox="1"/>
          <p:nvPr>
            <p:ph type="title"/>
          </p:nvPr>
        </p:nvSpPr>
        <p:spPr>
          <a:xfrm>
            <a:off x="1572425" y="1027820"/>
            <a:ext cx="9605700" cy="598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Why a bank board?</a:t>
            </a:r>
            <a:endParaRPr/>
          </a:p>
        </p:txBody>
      </p:sp>
      <p:sp>
        <p:nvSpPr>
          <p:cNvPr id="150" name="Google Shape;150;g26ba8707d3e_0_0"/>
          <p:cNvSpPr txBox="1"/>
          <p:nvPr>
            <p:ph idx="1" type="body"/>
          </p:nvPr>
        </p:nvSpPr>
        <p:spPr>
          <a:xfrm>
            <a:off x="549207" y="2155500"/>
            <a:ext cx="10397700" cy="4228500"/>
          </a:xfrm>
          <a:prstGeom prst="rect">
            <a:avLst/>
          </a:prstGeom>
          <a:noFill/>
          <a:ln>
            <a:noFill/>
          </a:ln>
        </p:spPr>
        <p:txBody>
          <a:bodyPr anchorCtr="0" anchor="t" bIns="45700" lIns="91425" spcFirstLastPara="1" rIns="91425" wrap="square" tIns="45700">
            <a:normAutofit/>
          </a:bodyPr>
          <a:lstStyle/>
          <a:p>
            <a:pPr indent="-342900" lvl="0" marL="457200" rtl="0" algn="l">
              <a:lnSpc>
                <a:spcPct val="120000"/>
              </a:lnSpc>
              <a:spcBef>
                <a:spcPts val="1000"/>
              </a:spcBef>
              <a:spcAft>
                <a:spcPts val="0"/>
              </a:spcAft>
              <a:buSzPts val="1800"/>
              <a:buChar char="•"/>
            </a:pPr>
            <a:r>
              <a:rPr lang="en-US"/>
              <a:t>Trustees can’t do it all themselves — you work with the trustees to make decisions and carry them out.</a:t>
            </a:r>
            <a:endParaRPr/>
          </a:p>
          <a:p>
            <a:pPr indent="-342900" lvl="0" marL="457200" rtl="0" algn="l">
              <a:lnSpc>
                <a:spcPct val="120000"/>
              </a:lnSpc>
              <a:spcBef>
                <a:spcPts val="1000"/>
              </a:spcBef>
              <a:spcAft>
                <a:spcPts val="0"/>
              </a:spcAft>
              <a:buSzPts val="1800"/>
              <a:buChar char="•"/>
            </a:pPr>
            <a:r>
              <a:rPr lang="en-US"/>
              <a:t>Combination of financial expertise with family influence</a:t>
            </a:r>
            <a:endParaRPr/>
          </a:p>
          <a:p>
            <a:pPr indent="-342900" lvl="0" marL="457200" rtl="0" algn="l">
              <a:lnSpc>
                <a:spcPct val="120000"/>
              </a:lnSpc>
              <a:spcBef>
                <a:spcPts val="1000"/>
              </a:spcBef>
              <a:spcAft>
                <a:spcPts val="0"/>
              </a:spcAft>
              <a:buSzPts val="1800"/>
              <a:buChar char="•"/>
            </a:pPr>
            <a:r>
              <a:rPr lang="en-US"/>
              <a:t>The bank board is what makes the family bank real to the family</a:t>
            </a:r>
            <a:endParaRPr/>
          </a:p>
          <a:p>
            <a:pPr indent="0" lvl="0" marL="457200" rtl="0" algn="l">
              <a:lnSpc>
                <a:spcPct val="120000"/>
              </a:lnSpc>
              <a:spcBef>
                <a:spcPts val="1000"/>
              </a:spcBef>
              <a:spcAft>
                <a:spcPts val="0"/>
              </a:spcAft>
              <a:buSzPts val="180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g26ba8707d3e_0_5"/>
          <p:cNvSpPr txBox="1"/>
          <p:nvPr>
            <p:ph idx="1" type="body"/>
          </p:nvPr>
        </p:nvSpPr>
        <p:spPr>
          <a:xfrm>
            <a:off x="549207" y="2155500"/>
            <a:ext cx="10397700" cy="4228500"/>
          </a:xfrm>
          <a:prstGeom prst="rect">
            <a:avLst/>
          </a:prstGeom>
          <a:noFill/>
          <a:ln>
            <a:noFill/>
          </a:ln>
        </p:spPr>
        <p:txBody>
          <a:bodyPr anchorCtr="0" anchor="t" bIns="45700" lIns="91425" spcFirstLastPara="1" rIns="91425" wrap="square" tIns="45700">
            <a:normAutofit/>
          </a:bodyPr>
          <a:lstStyle/>
          <a:p>
            <a:pPr indent="-342900" lvl="0" marL="457200" rtl="0" algn="l">
              <a:lnSpc>
                <a:spcPct val="120000"/>
              </a:lnSpc>
              <a:spcBef>
                <a:spcPts val="1000"/>
              </a:spcBef>
              <a:spcAft>
                <a:spcPts val="0"/>
              </a:spcAft>
              <a:buSzPts val="1800"/>
              <a:buChar char="•"/>
            </a:pPr>
            <a:r>
              <a:rPr lang="en-US">
                <a:extLst>
                  <a:ext uri="http://customooxmlschemas.google.com/">
                    <go:slidesCustomData xmlns:go="http://customooxmlschemas.google.com/" textRoundtripDataId="1"/>
                  </a:ext>
                </a:extLst>
              </a:rPr>
              <a:t>Loans are the most important function of the Family Bank</a:t>
            </a:r>
            <a:r>
              <a:rPr lang="en-US"/>
              <a:t> — they’re how family members benefit from the wealth in the family</a:t>
            </a:r>
            <a:endParaRPr/>
          </a:p>
          <a:p>
            <a:pPr indent="-342900" lvl="0" marL="457200" rtl="0" algn="l">
              <a:lnSpc>
                <a:spcPct val="120000"/>
              </a:lnSpc>
              <a:spcBef>
                <a:spcPts val="1000"/>
              </a:spcBef>
              <a:spcAft>
                <a:spcPts val="0"/>
              </a:spcAft>
              <a:buSzPts val="1800"/>
              <a:buChar char="•"/>
            </a:pPr>
            <a:r>
              <a:rPr lang="en-US"/>
              <a:t>As the board, you will handle the decision making on which loans to approve </a:t>
            </a:r>
            <a:endParaRPr/>
          </a:p>
          <a:p>
            <a:pPr indent="-342900" lvl="0" marL="457200" rtl="0" algn="l">
              <a:lnSpc>
                <a:spcPct val="120000"/>
              </a:lnSpc>
              <a:spcBef>
                <a:spcPts val="1000"/>
              </a:spcBef>
              <a:spcAft>
                <a:spcPts val="0"/>
              </a:spcAft>
              <a:buSzPts val="1800"/>
              <a:buChar char="•"/>
            </a:pPr>
            <a:r>
              <a:rPr lang="en-US"/>
              <a:t>Your trust sets the rules for how loans work — how much money can be lent, how long, etc.</a:t>
            </a:r>
            <a:endParaRPr/>
          </a:p>
          <a:p>
            <a:pPr indent="-342900" lvl="0" marL="457200" rtl="0" algn="l">
              <a:lnSpc>
                <a:spcPct val="120000"/>
              </a:lnSpc>
              <a:spcBef>
                <a:spcPts val="1000"/>
              </a:spcBef>
              <a:spcAft>
                <a:spcPts val="0"/>
              </a:spcAft>
              <a:buSzPts val="1800"/>
              <a:buChar char="•"/>
            </a:pPr>
            <a:r>
              <a:rPr lang="en-US"/>
              <a:t>If the loan is approved, you’ll decide which of the family’s assets to pull funds from for the loan.</a:t>
            </a:r>
            <a:endParaRPr/>
          </a:p>
        </p:txBody>
      </p:sp>
      <p:sp>
        <p:nvSpPr>
          <p:cNvPr id="156" name="Google Shape;156;g26ba8707d3e_0_5"/>
          <p:cNvSpPr txBox="1"/>
          <p:nvPr>
            <p:ph type="title"/>
          </p:nvPr>
        </p:nvSpPr>
        <p:spPr>
          <a:xfrm>
            <a:off x="1572425" y="1027820"/>
            <a:ext cx="9605700" cy="598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Providing loans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g26ba8707d3e_0_1394"/>
          <p:cNvSpPr txBox="1"/>
          <p:nvPr>
            <p:ph type="title"/>
          </p:nvPr>
        </p:nvSpPr>
        <p:spPr>
          <a:xfrm>
            <a:off x="1572425" y="1027820"/>
            <a:ext cx="9605700" cy="598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Loan Process</a:t>
            </a:r>
            <a:endParaRPr/>
          </a:p>
        </p:txBody>
      </p:sp>
      <p:grpSp>
        <p:nvGrpSpPr>
          <p:cNvPr id="162" name="Google Shape;162;g26ba8707d3e_0_1394"/>
          <p:cNvGrpSpPr/>
          <p:nvPr/>
        </p:nvGrpSpPr>
        <p:grpSpPr>
          <a:xfrm>
            <a:off x="752739" y="3171412"/>
            <a:ext cx="2553980" cy="1612469"/>
            <a:chOff x="3154233" y="2378618"/>
            <a:chExt cx="1915533" cy="1209382"/>
          </a:xfrm>
        </p:grpSpPr>
        <p:sp>
          <p:nvSpPr>
            <p:cNvPr id="163" name="Google Shape;163;g26ba8707d3e_0_1394"/>
            <p:cNvSpPr/>
            <p:nvPr/>
          </p:nvSpPr>
          <p:spPr>
            <a:xfrm>
              <a:off x="3485717" y="3079475"/>
              <a:ext cx="1294800" cy="133500"/>
            </a:xfrm>
            <a:prstGeom prst="rect">
              <a:avLst/>
            </a:prstGeom>
            <a:solidFill>
              <a:srgbClr val="0E9453"/>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g26ba8707d3e_0_1394"/>
            <p:cNvSpPr txBox="1"/>
            <p:nvPr/>
          </p:nvSpPr>
          <p:spPr>
            <a:xfrm>
              <a:off x="3154233" y="3216600"/>
              <a:ext cx="692700" cy="3714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00"/>
                </a:spcAft>
                <a:buClr>
                  <a:srgbClr val="000000"/>
                </a:buClr>
                <a:buSzPts val="1600"/>
                <a:buFont typeface="Arial"/>
                <a:buNone/>
              </a:pPr>
              <a:r>
                <a:t/>
              </a:r>
              <a:endParaRPr b="1" i="0" sz="1600" u="none" cap="none" strike="noStrike">
                <a:solidFill>
                  <a:srgbClr val="000000"/>
                </a:solidFill>
                <a:latin typeface="Roboto"/>
                <a:ea typeface="Roboto"/>
                <a:cs typeface="Roboto"/>
                <a:sym typeface="Roboto"/>
              </a:endParaRPr>
            </a:p>
          </p:txBody>
        </p:sp>
        <p:sp>
          <p:nvSpPr>
            <p:cNvPr id="165" name="Google Shape;165;g26ba8707d3e_0_1394"/>
            <p:cNvSpPr txBox="1"/>
            <p:nvPr/>
          </p:nvSpPr>
          <p:spPr>
            <a:xfrm>
              <a:off x="3386766" y="2378618"/>
              <a:ext cx="1683000" cy="386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100"/>
                <a:buFont typeface="Arial"/>
                <a:buNone/>
              </a:pPr>
              <a:r>
                <a:rPr b="1" i="0" lang="en-US" sz="1400" u="none" cap="none" strike="noStrike">
                  <a:solidFill>
                    <a:srgbClr val="000000"/>
                  </a:solidFill>
                  <a:latin typeface="Roboto"/>
                  <a:ea typeface="Roboto"/>
                  <a:cs typeface="Roboto"/>
                  <a:sym typeface="Roboto"/>
                </a:rPr>
                <a:t>Proposal and Application</a:t>
              </a:r>
              <a:endParaRPr b="1" i="0" sz="1400" u="none" cap="none" strike="noStrike">
                <a:solidFill>
                  <a:srgbClr val="000000"/>
                </a:solidFill>
                <a:latin typeface="Roboto"/>
                <a:ea typeface="Roboto"/>
                <a:cs typeface="Roboto"/>
                <a:sym typeface="Roboto"/>
              </a:endParaRPr>
            </a:p>
          </p:txBody>
        </p:sp>
        <p:grpSp>
          <p:nvGrpSpPr>
            <p:cNvPr id="166" name="Google Shape;166;g26ba8707d3e_0_1394"/>
            <p:cNvGrpSpPr/>
            <p:nvPr/>
          </p:nvGrpSpPr>
          <p:grpSpPr>
            <a:xfrm>
              <a:off x="3435870" y="2800065"/>
              <a:ext cx="92400" cy="411825"/>
              <a:chOff x="845575" y="2563700"/>
              <a:chExt cx="92400" cy="411825"/>
            </a:xfrm>
          </p:grpSpPr>
          <p:sp>
            <p:nvSpPr>
              <p:cNvPr id="167" name="Google Shape;167;g26ba8707d3e_0_1394"/>
              <p:cNvSpPr/>
              <p:nvPr/>
            </p:nvSpPr>
            <p:spPr>
              <a:xfrm>
                <a:off x="845575" y="2563700"/>
                <a:ext cx="92400" cy="92400"/>
              </a:xfrm>
              <a:prstGeom prst="ellipse">
                <a:avLst/>
              </a:prstGeom>
              <a:solidFill>
                <a:srgbClr val="00000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68" name="Google Shape;168;g26ba8707d3e_0_1394"/>
              <p:cNvCxnSpPr/>
              <p:nvPr/>
            </p:nvCxnSpPr>
            <p:spPr>
              <a:xfrm>
                <a:off x="891775" y="2616125"/>
                <a:ext cx="0" cy="359400"/>
              </a:xfrm>
              <a:prstGeom prst="straightConnector1">
                <a:avLst/>
              </a:prstGeom>
              <a:noFill/>
              <a:ln cap="flat" cmpd="sng" w="9525">
                <a:solidFill>
                  <a:srgbClr val="000000"/>
                </a:solidFill>
                <a:prstDash val="solid"/>
                <a:round/>
                <a:headEnd len="sm" w="sm" type="none"/>
                <a:tailEnd len="sm" w="sm" type="none"/>
              </a:ln>
            </p:spPr>
          </p:cxnSp>
        </p:grpSp>
      </p:grpSp>
      <p:grpSp>
        <p:nvGrpSpPr>
          <p:cNvPr id="169" name="Google Shape;169;g26ba8707d3e_0_1394"/>
          <p:cNvGrpSpPr/>
          <p:nvPr/>
        </p:nvGrpSpPr>
        <p:grpSpPr>
          <a:xfrm>
            <a:off x="2437534" y="3603372"/>
            <a:ext cx="2570876" cy="2325550"/>
            <a:chOff x="1828196" y="2702596"/>
            <a:chExt cx="1928205" cy="1744206"/>
          </a:xfrm>
        </p:grpSpPr>
        <p:sp>
          <p:nvSpPr>
            <p:cNvPr id="170" name="Google Shape;170;g26ba8707d3e_0_1394"/>
            <p:cNvSpPr/>
            <p:nvPr/>
          </p:nvSpPr>
          <p:spPr>
            <a:xfrm>
              <a:off x="2191011" y="3079475"/>
              <a:ext cx="1294800" cy="133500"/>
            </a:xfrm>
            <a:prstGeom prst="rect">
              <a:avLst/>
            </a:prstGeom>
            <a:solidFill>
              <a:srgbClr val="08563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g26ba8707d3e_0_1394"/>
            <p:cNvSpPr txBox="1"/>
            <p:nvPr/>
          </p:nvSpPr>
          <p:spPr>
            <a:xfrm>
              <a:off x="1828196" y="2702596"/>
              <a:ext cx="745800" cy="3714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2100"/>
                </a:spcAft>
                <a:buClr>
                  <a:srgbClr val="000000"/>
                </a:buClr>
                <a:buSzPts val="1600"/>
                <a:buFont typeface="Arial"/>
                <a:buNone/>
              </a:pPr>
              <a:r>
                <a:t/>
              </a:r>
              <a:endParaRPr b="1" i="0" sz="1600" u="none" cap="none" strike="noStrike">
                <a:solidFill>
                  <a:srgbClr val="000000"/>
                </a:solidFill>
                <a:latin typeface="Roboto"/>
                <a:ea typeface="Roboto"/>
                <a:cs typeface="Roboto"/>
                <a:sym typeface="Roboto"/>
              </a:endParaRPr>
            </a:p>
          </p:txBody>
        </p:sp>
        <p:sp>
          <p:nvSpPr>
            <p:cNvPr id="172" name="Google Shape;172;g26ba8707d3e_0_1394"/>
            <p:cNvSpPr txBox="1"/>
            <p:nvPr/>
          </p:nvSpPr>
          <p:spPr>
            <a:xfrm>
              <a:off x="2073401" y="3503002"/>
              <a:ext cx="1683000" cy="9438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100"/>
                <a:buFont typeface="Arial"/>
                <a:buNone/>
              </a:pPr>
              <a:r>
                <a:rPr b="1" i="0" lang="en-US" sz="1400" u="none" cap="none" strike="noStrike">
                  <a:solidFill>
                    <a:srgbClr val="000000"/>
                  </a:solidFill>
                  <a:latin typeface="Roboto"/>
                  <a:ea typeface="Roboto"/>
                  <a:cs typeface="Roboto"/>
                  <a:sym typeface="Roboto"/>
                </a:rPr>
                <a:t>Vote</a:t>
              </a:r>
              <a:endParaRPr b="1" i="0" sz="1400" u="none" cap="none" strike="noStrike">
                <a:solidFill>
                  <a:srgbClr val="000000"/>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100"/>
                <a:buFont typeface="Arial"/>
                <a:buNone/>
              </a:pPr>
              <a:r>
                <a:t/>
              </a:r>
              <a:endParaRPr b="1" i="0" sz="1100" u="none" cap="none" strike="noStrike">
                <a:solidFill>
                  <a:srgbClr val="000000"/>
                </a:solidFill>
                <a:latin typeface="Roboto"/>
                <a:ea typeface="Roboto"/>
                <a:cs typeface="Roboto"/>
                <a:sym typeface="Roboto"/>
              </a:endParaRPr>
            </a:p>
            <a:p>
              <a:pPr indent="0" lvl="0" marL="0" marR="0" rtl="0" algn="l">
                <a:lnSpc>
                  <a:spcPct val="100000"/>
                </a:lnSpc>
                <a:spcBef>
                  <a:spcPts val="0"/>
                </a:spcBef>
                <a:spcAft>
                  <a:spcPts val="2100"/>
                </a:spcAft>
                <a:buClr>
                  <a:srgbClr val="000000"/>
                </a:buClr>
                <a:buSzPts val="1100"/>
                <a:buFont typeface="Arial"/>
                <a:buNone/>
              </a:pPr>
              <a:r>
                <a:t/>
              </a:r>
              <a:endParaRPr b="1" i="0" sz="1100" u="none" cap="none" strike="noStrike">
                <a:solidFill>
                  <a:srgbClr val="000000"/>
                </a:solidFill>
                <a:latin typeface="Roboto"/>
                <a:ea typeface="Roboto"/>
                <a:cs typeface="Roboto"/>
                <a:sym typeface="Roboto"/>
              </a:endParaRPr>
            </a:p>
          </p:txBody>
        </p:sp>
        <p:grpSp>
          <p:nvGrpSpPr>
            <p:cNvPr id="173" name="Google Shape;173;g26ba8707d3e_0_1394"/>
            <p:cNvGrpSpPr/>
            <p:nvPr/>
          </p:nvGrpSpPr>
          <p:grpSpPr>
            <a:xfrm rot="10800000">
              <a:off x="2149293" y="3079467"/>
              <a:ext cx="92400" cy="411825"/>
              <a:chOff x="2072481" y="2563700"/>
              <a:chExt cx="92400" cy="411825"/>
            </a:xfrm>
          </p:grpSpPr>
          <p:cxnSp>
            <p:nvCxnSpPr>
              <p:cNvPr id="174" name="Google Shape;174;g26ba8707d3e_0_1394"/>
              <p:cNvCxnSpPr/>
              <p:nvPr/>
            </p:nvCxnSpPr>
            <p:spPr>
              <a:xfrm>
                <a:off x="2118681" y="2616125"/>
                <a:ext cx="0" cy="359400"/>
              </a:xfrm>
              <a:prstGeom prst="straightConnector1">
                <a:avLst/>
              </a:prstGeom>
              <a:noFill/>
              <a:ln cap="flat" cmpd="sng" w="9525">
                <a:solidFill>
                  <a:srgbClr val="000000"/>
                </a:solidFill>
                <a:prstDash val="solid"/>
                <a:round/>
                <a:headEnd len="sm" w="sm" type="none"/>
                <a:tailEnd len="sm" w="sm" type="none"/>
              </a:ln>
            </p:spPr>
          </p:cxnSp>
          <p:sp>
            <p:nvSpPr>
              <p:cNvPr id="175" name="Google Shape;175;g26ba8707d3e_0_1394"/>
              <p:cNvSpPr/>
              <p:nvPr/>
            </p:nvSpPr>
            <p:spPr>
              <a:xfrm>
                <a:off x="2072481" y="2563700"/>
                <a:ext cx="92400" cy="92400"/>
              </a:xfrm>
              <a:prstGeom prst="ellipse">
                <a:avLst/>
              </a:prstGeom>
              <a:solidFill>
                <a:srgbClr val="00000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176" name="Google Shape;176;g26ba8707d3e_0_1394"/>
          <p:cNvGrpSpPr/>
          <p:nvPr/>
        </p:nvGrpSpPr>
        <p:grpSpPr>
          <a:xfrm>
            <a:off x="4205539" y="3168812"/>
            <a:ext cx="2553980" cy="1615068"/>
            <a:chOff x="3154233" y="2376668"/>
            <a:chExt cx="1915533" cy="1211332"/>
          </a:xfrm>
        </p:grpSpPr>
        <p:sp>
          <p:nvSpPr>
            <p:cNvPr id="177" name="Google Shape;177;g26ba8707d3e_0_1394"/>
            <p:cNvSpPr/>
            <p:nvPr/>
          </p:nvSpPr>
          <p:spPr>
            <a:xfrm>
              <a:off x="3485717" y="3079475"/>
              <a:ext cx="1294800" cy="133500"/>
            </a:xfrm>
            <a:prstGeom prst="rect">
              <a:avLst/>
            </a:prstGeom>
            <a:solidFill>
              <a:srgbClr val="0E9453"/>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g26ba8707d3e_0_1394"/>
            <p:cNvSpPr txBox="1"/>
            <p:nvPr/>
          </p:nvSpPr>
          <p:spPr>
            <a:xfrm>
              <a:off x="3154233" y="3216600"/>
              <a:ext cx="692700" cy="3714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00"/>
                </a:spcAft>
                <a:buClr>
                  <a:srgbClr val="000000"/>
                </a:buClr>
                <a:buSzPts val="1600"/>
                <a:buFont typeface="Arial"/>
                <a:buNone/>
              </a:pPr>
              <a:r>
                <a:t/>
              </a:r>
              <a:endParaRPr b="1" i="0" sz="1600" u="none" cap="none" strike="noStrike">
                <a:solidFill>
                  <a:srgbClr val="000000"/>
                </a:solidFill>
                <a:latin typeface="Roboto"/>
                <a:ea typeface="Roboto"/>
                <a:cs typeface="Roboto"/>
                <a:sym typeface="Roboto"/>
              </a:endParaRPr>
            </a:p>
          </p:txBody>
        </p:sp>
        <p:sp>
          <p:nvSpPr>
            <p:cNvPr id="179" name="Google Shape;179;g26ba8707d3e_0_1394"/>
            <p:cNvSpPr txBox="1"/>
            <p:nvPr/>
          </p:nvSpPr>
          <p:spPr>
            <a:xfrm>
              <a:off x="3386766" y="2376668"/>
              <a:ext cx="1683000" cy="3903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100"/>
                <a:buFont typeface="Arial"/>
                <a:buNone/>
              </a:pPr>
              <a:r>
                <a:rPr b="1" i="0" lang="en-US" sz="1400" u="none" cap="none" strike="noStrike">
                  <a:solidFill>
                    <a:srgbClr val="000000"/>
                  </a:solidFill>
                  <a:latin typeface="Roboto"/>
                  <a:ea typeface="Roboto"/>
                  <a:cs typeface="Roboto"/>
                  <a:sym typeface="Roboto"/>
                </a:rPr>
                <a:t>Contract</a:t>
              </a:r>
              <a:endParaRPr b="1" i="0" sz="1400" u="none" cap="none" strike="noStrike">
                <a:solidFill>
                  <a:srgbClr val="000000"/>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100"/>
                <a:buFont typeface="Arial"/>
                <a:buNone/>
              </a:pPr>
              <a:r>
                <a:t/>
              </a:r>
              <a:endParaRPr b="1" i="0" sz="1100" u="none" cap="none" strike="noStrike">
                <a:solidFill>
                  <a:srgbClr val="000000"/>
                </a:solidFill>
                <a:latin typeface="Roboto"/>
                <a:ea typeface="Roboto"/>
                <a:cs typeface="Roboto"/>
                <a:sym typeface="Roboto"/>
              </a:endParaRPr>
            </a:p>
            <a:p>
              <a:pPr indent="0" lvl="0" marL="0" marR="0" rtl="0" algn="l">
                <a:lnSpc>
                  <a:spcPct val="100000"/>
                </a:lnSpc>
                <a:spcBef>
                  <a:spcPts val="0"/>
                </a:spcBef>
                <a:spcAft>
                  <a:spcPts val="2100"/>
                </a:spcAft>
                <a:buClr>
                  <a:srgbClr val="000000"/>
                </a:buClr>
                <a:buSzPts val="1100"/>
                <a:buFont typeface="Arial"/>
                <a:buNone/>
              </a:pPr>
              <a:r>
                <a:t/>
              </a:r>
              <a:endParaRPr b="1" i="0" sz="1100" u="none" cap="none" strike="noStrike">
                <a:solidFill>
                  <a:srgbClr val="000000"/>
                </a:solidFill>
                <a:latin typeface="Roboto"/>
                <a:ea typeface="Roboto"/>
                <a:cs typeface="Roboto"/>
                <a:sym typeface="Roboto"/>
              </a:endParaRPr>
            </a:p>
          </p:txBody>
        </p:sp>
        <p:grpSp>
          <p:nvGrpSpPr>
            <p:cNvPr id="180" name="Google Shape;180;g26ba8707d3e_0_1394"/>
            <p:cNvGrpSpPr/>
            <p:nvPr/>
          </p:nvGrpSpPr>
          <p:grpSpPr>
            <a:xfrm>
              <a:off x="3435870" y="2800065"/>
              <a:ext cx="92400" cy="411825"/>
              <a:chOff x="845575" y="2563700"/>
              <a:chExt cx="92400" cy="411825"/>
            </a:xfrm>
          </p:grpSpPr>
          <p:sp>
            <p:nvSpPr>
              <p:cNvPr id="181" name="Google Shape;181;g26ba8707d3e_0_1394"/>
              <p:cNvSpPr/>
              <p:nvPr/>
            </p:nvSpPr>
            <p:spPr>
              <a:xfrm>
                <a:off x="845575" y="2563700"/>
                <a:ext cx="92400" cy="92400"/>
              </a:xfrm>
              <a:prstGeom prst="ellipse">
                <a:avLst/>
              </a:prstGeom>
              <a:solidFill>
                <a:srgbClr val="00000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82" name="Google Shape;182;g26ba8707d3e_0_1394"/>
              <p:cNvCxnSpPr/>
              <p:nvPr/>
            </p:nvCxnSpPr>
            <p:spPr>
              <a:xfrm>
                <a:off x="891775" y="2616125"/>
                <a:ext cx="0" cy="359400"/>
              </a:xfrm>
              <a:prstGeom prst="straightConnector1">
                <a:avLst/>
              </a:prstGeom>
              <a:noFill/>
              <a:ln cap="flat" cmpd="sng" w="9525">
                <a:solidFill>
                  <a:srgbClr val="000000"/>
                </a:solidFill>
                <a:prstDash val="solid"/>
                <a:round/>
                <a:headEnd len="sm" w="sm" type="none"/>
                <a:tailEnd len="sm" w="sm" type="none"/>
              </a:ln>
            </p:spPr>
          </p:cxnSp>
        </p:grpSp>
      </p:grpSp>
      <p:grpSp>
        <p:nvGrpSpPr>
          <p:cNvPr id="183" name="Google Shape;183;g26ba8707d3e_0_1394"/>
          <p:cNvGrpSpPr/>
          <p:nvPr/>
        </p:nvGrpSpPr>
        <p:grpSpPr>
          <a:xfrm>
            <a:off x="5884102" y="3603372"/>
            <a:ext cx="2579949" cy="2325550"/>
            <a:chOff x="4413187" y="2702596"/>
            <a:chExt cx="1935010" cy="1744206"/>
          </a:xfrm>
        </p:grpSpPr>
        <p:sp>
          <p:nvSpPr>
            <p:cNvPr id="184" name="Google Shape;184;g26ba8707d3e_0_1394"/>
            <p:cNvSpPr/>
            <p:nvPr/>
          </p:nvSpPr>
          <p:spPr>
            <a:xfrm>
              <a:off x="4780421" y="3079475"/>
              <a:ext cx="1294800" cy="133500"/>
            </a:xfrm>
            <a:prstGeom prst="rect">
              <a:avLst/>
            </a:prstGeom>
            <a:solidFill>
              <a:srgbClr val="08563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85" name="Google Shape;185;g26ba8707d3e_0_1394"/>
            <p:cNvGrpSpPr/>
            <p:nvPr/>
          </p:nvGrpSpPr>
          <p:grpSpPr>
            <a:xfrm rot="10800000">
              <a:off x="4737413" y="3079467"/>
              <a:ext cx="92400" cy="411825"/>
              <a:chOff x="2070100" y="2563700"/>
              <a:chExt cx="92400" cy="411825"/>
            </a:xfrm>
          </p:grpSpPr>
          <p:cxnSp>
            <p:nvCxnSpPr>
              <p:cNvPr id="186" name="Google Shape;186;g26ba8707d3e_0_1394"/>
              <p:cNvCxnSpPr/>
              <p:nvPr/>
            </p:nvCxnSpPr>
            <p:spPr>
              <a:xfrm>
                <a:off x="2116300" y="2616125"/>
                <a:ext cx="0" cy="359400"/>
              </a:xfrm>
              <a:prstGeom prst="straightConnector1">
                <a:avLst/>
              </a:prstGeom>
              <a:noFill/>
              <a:ln cap="flat" cmpd="sng" w="9525">
                <a:solidFill>
                  <a:srgbClr val="000000"/>
                </a:solidFill>
                <a:prstDash val="solid"/>
                <a:round/>
                <a:headEnd len="sm" w="sm" type="none"/>
                <a:tailEnd len="sm" w="sm" type="none"/>
              </a:ln>
            </p:spPr>
          </p:cxnSp>
          <p:sp>
            <p:nvSpPr>
              <p:cNvPr id="187" name="Google Shape;187;g26ba8707d3e_0_1394"/>
              <p:cNvSpPr/>
              <p:nvPr/>
            </p:nvSpPr>
            <p:spPr>
              <a:xfrm>
                <a:off x="2070100" y="2563700"/>
                <a:ext cx="92400" cy="92400"/>
              </a:xfrm>
              <a:prstGeom prst="ellipse">
                <a:avLst/>
              </a:prstGeom>
              <a:solidFill>
                <a:srgbClr val="00000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88" name="Google Shape;188;g26ba8707d3e_0_1394"/>
            <p:cNvSpPr txBox="1"/>
            <p:nvPr/>
          </p:nvSpPr>
          <p:spPr>
            <a:xfrm>
              <a:off x="4413187" y="2702596"/>
              <a:ext cx="745800" cy="3714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00"/>
                </a:spcAft>
                <a:buClr>
                  <a:srgbClr val="000000"/>
                </a:buClr>
                <a:buSzPts val="1600"/>
                <a:buFont typeface="Arial"/>
                <a:buNone/>
              </a:pPr>
              <a:r>
                <a:t/>
              </a:r>
              <a:endParaRPr b="1" i="0" sz="1600" u="none" cap="none" strike="noStrike">
                <a:solidFill>
                  <a:srgbClr val="000000"/>
                </a:solidFill>
                <a:latin typeface="Roboto"/>
                <a:ea typeface="Roboto"/>
                <a:cs typeface="Roboto"/>
                <a:sym typeface="Roboto"/>
              </a:endParaRPr>
            </a:p>
          </p:txBody>
        </p:sp>
        <p:sp>
          <p:nvSpPr>
            <p:cNvPr id="189" name="Google Shape;189;g26ba8707d3e_0_1394"/>
            <p:cNvSpPr txBox="1"/>
            <p:nvPr/>
          </p:nvSpPr>
          <p:spPr>
            <a:xfrm>
              <a:off x="4665197" y="3503002"/>
              <a:ext cx="1683000" cy="9438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100"/>
                <a:buFont typeface="Arial"/>
                <a:buNone/>
              </a:pPr>
              <a:r>
                <a:rPr b="1" i="0" lang="en-US" sz="1400" u="none" cap="none" strike="noStrike">
                  <a:solidFill>
                    <a:srgbClr val="000000"/>
                  </a:solidFill>
                  <a:latin typeface="Roboto"/>
                  <a:ea typeface="Roboto"/>
                  <a:cs typeface="Roboto"/>
                  <a:sym typeface="Roboto"/>
                </a:rPr>
                <a:t>Mentor </a:t>
              </a:r>
              <a:endParaRPr b="1" i="0" sz="1400" u="none" cap="none" strike="noStrike">
                <a:solidFill>
                  <a:srgbClr val="000000"/>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100"/>
                <a:buFont typeface="Arial"/>
                <a:buNone/>
              </a:pPr>
              <a:r>
                <a:t/>
              </a:r>
              <a:endParaRPr b="1" i="0" sz="1100" u="none" cap="none" strike="noStrike">
                <a:solidFill>
                  <a:srgbClr val="000000"/>
                </a:solidFill>
                <a:latin typeface="Roboto"/>
                <a:ea typeface="Roboto"/>
                <a:cs typeface="Roboto"/>
                <a:sym typeface="Roboto"/>
              </a:endParaRPr>
            </a:p>
            <a:p>
              <a:pPr indent="0" lvl="0" marL="0" marR="0" rtl="0" algn="l">
                <a:lnSpc>
                  <a:spcPct val="100000"/>
                </a:lnSpc>
                <a:spcBef>
                  <a:spcPts val="0"/>
                </a:spcBef>
                <a:spcAft>
                  <a:spcPts val="2100"/>
                </a:spcAft>
                <a:buClr>
                  <a:srgbClr val="000000"/>
                </a:buClr>
                <a:buSzPts val="1100"/>
                <a:buFont typeface="Arial"/>
                <a:buNone/>
              </a:pPr>
              <a:r>
                <a:t/>
              </a:r>
              <a:endParaRPr b="1" i="0" sz="1100" u="none" cap="none" strike="noStrike">
                <a:solidFill>
                  <a:srgbClr val="000000"/>
                </a:solidFill>
                <a:latin typeface="Roboto"/>
                <a:ea typeface="Roboto"/>
                <a:cs typeface="Roboto"/>
                <a:sym typeface="Roboto"/>
              </a:endParaRPr>
            </a:p>
          </p:txBody>
        </p:sp>
      </p:grpSp>
      <p:grpSp>
        <p:nvGrpSpPr>
          <p:cNvPr id="190" name="Google Shape;190;g26ba8707d3e_0_1394"/>
          <p:cNvGrpSpPr/>
          <p:nvPr/>
        </p:nvGrpSpPr>
        <p:grpSpPr>
          <a:xfrm>
            <a:off x="7610152" y="3171411"/>
            <a:ext cx="2604965" cy="1612469"/>
            <a:chOff x="5707757" y="2378617"/>
            <a:chExt cx="1953773" cy="1209383"/>
          </a:xfrm>
        </p:grpSpPr>
        <p:sp>
          <p:nvSpPr>
            <p:cNvPr id="191" name="Google Shape;191;g26ba8707d3e_0_1394"/>
            <p:cNvSpPr/>
            <p:nvPr/>
          </p:nvSpPr>
          <p:spPr>
            <a:xfrm>
              <a:off x="6075125" y="3079475"/>
              <a:ext cx="1294800" cy="133500"/>
            </a:xfrm>
            <a:prstGeom prst="rect">
              <a:avLst/>
            </a:prstGeom>
            <a:solidFill>
              <a:srgbClr val="0E9453"/>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92" name="Google Shape;192;g26ba8707d3e_0_1394"/>
            <p:cNvGrpSpPr/>
            <p:nvPr/>
          </p:nvGrpSpPr>
          <p:grpSpPr>
            <a:xfrm>
              <a:off x="6031394" y="2800065"/>
              <a:ext cx="92400" cy="411825"/>
              <a:chOff x="845575" y="2563700"/>
              <a:chExt cx="92400" cy="411825"/>
            </a:xfrm>
          </p:grpSpPr>
          <p:cxnSp>
            <p:nvCxnSpPr>
              <p:cNvPr id="193" name="Google Shape;193;g26ba8707d3e_0_1394"/>
              <p:cNvCxnSpPr/>
              <p:nvPr/>
            </p:nvCxnSpPr>
            <p:spPr>
              <a:xfrm>
                <a:off x="891775" y="2616125"/>
                <a:ext cx="0" cy="359400"/>
              </a:xfrm>
              <a:prstGeom prst="straightConnector1">
                <a:avLst/>
              </a:prstGeom>
              <a:noFill/>
              <a:ln cap="flat" cmpd="sng" w="9525">
                <a:solidFill>
                  <a:srgbClr val="000000"/>
                </a:solidFill>
                <a:prstDash val="solid"/>
                <a:round/>
                <a:headEnd len="sm" w="sm" type="none"/>
                <a:tailEnd len="sm" w="sm" type="none"/>
              </a:ln>
            </p:spPr>
          </p:cxnSp>
          <p:sp>
            <p:nvSpPr>
              <p:cNvPr id="194" name="Google Shape;194;g26ba8707d3e_0_1394"/>
              <p:cNvSpPr/>
              <p:nvPr/>
            </p:nvSpPr>
            <p:spPr>
              <a:xfrm>
                <a:off x="845575" y="2563700"/>
                <a:ext cx="92400" cy="92400"/>
              </a:xfrm>
              <a:prstGeom prst="ellipse">
                <a:avLst/>
              </a:prstGeom>
              <a:solidFill>
                <a:srgbClr val="00000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95" name="Google Shape;195;g26ba8707d3e_0_1394"/>
            <p:cNvSpPr txBox="1"/>
            <p:nvPr/>
          </p:nvSpPr>
          <p:spPr>
            <a:xfrm>
              <a:off x="5707757" y="3216600"/>
              <a:ext cx="745800" cy="3714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00"/>
                </a:spcAft>
                <a:buClr>
                  <a:srgbClr val="000000"/>
                </a:buClr>
                <a:buSzPts val="1600"/>
                <a:buFont typeface="Arial"/>
                <a:buNone/>
              </a:pPr>
              <a:r>
                <a:t/>
              </a:r>
              <a:endParaRPr b="1" i="0" sz="1600" u="none" cap="none" strike="noStrike">
                <a:solidFill>
                  <a:srgbClr val="000000"/>
                </a:solidFill>
                <a:latin typeface="Roboto"/>
                <a:ea typeface="Roboto"/>
                <a:cs typeface="Roboto"/>
                <a:sym typeface="Roboto"/>
              </a:endParaRPr>
            </a:p>
          </p:txBody>
        </p:sp>
        <p:sp>
          <p:nvSpPr>
            <p:cNvPr id="196" name="Google Shape;196;g26ba8707d3e_0_1394"/>
            <p:cNvSpPr txBox="1"/>
            <p:nvPr/>
          </p:nvSpPr>
          <p:spPr>
            <a:xfrm>
              <a:off x="5978530" y="2378617"/>
              <a:ext cx="1683000" cy="386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100"/>
                <a:buFont typeface="Arial"/>
                <a:buNone/>
              </a:pPr>
              <a:r>
                <a:rPr b="1" i="0" lang="en-US" sz="1400" u="none" cap="none" strike="noStrike">
                  <a:solidFill>
                    <a:srgbClr val="000000"/>
                  </a:solidFill>
                  <a:latin typeface="Roboto"/>
                  <a:ea typeface="Roboto"/>
                  <a:cs typeface="Roboto"/>
                  <a:sym typeface="Roboto"/>
                </a:rPr>
                <a:t>Funding</a:t>
              </a:r>
              <a:endParaRPr b="0" i="0" sz="1400" u="none" cap="none" strike="noStrike">
                <a:solidFill>
                  <a:srgbClr val="000000"/>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100"/>
                <a:buFont typeface="Arial"/>
                <a:buNone/>
              </a:pPr>
              <a:r>
                <a:t/>
              </a:r>
              <a:endParaRPr b="1" i="0" sz="1100" u="none" cap="none" strike="noStrike">
                <a:solidFill>
                  <a:srgbClr val="000000"/>
                </a:solidFill>
                <a:latin typeface="Roboto"/>
                <a:ea typeface="Roboto"/>
                <a:cs typeface="Roboto"/>
                <a:sym typeface="Roboto"/>
              </a:endParaRPr>
            </a:p>
          </p:txBody>
        </p:sp>
      </p:grpSp>
      <p:grpSp>
        <p:nvGrpSpPr>
          <p:cNvPr id="197" name="Google Shape;197;g26ba8707d3e_0_1394"/>
          <p:cNvGrpSpPr/>
          <p:nvPr/>
        </p:nvGrpSpPr>
        <p:grpSpPr>
          <a:xfrm>
            <a:off x="9338427" y="3603372"/>
            <a:ext cx="2856517" cy="2325550"/>
            <a:chOff x="7003996" y="2702596"/>
            <a:chExt cx="2142441" cy="1744206"/>
          </a:xfrm>
        </p:grpSpPr>
        <p:sp>
          <p:nvSpPr>
            <p:cNvPr id="198" name="Google Shape;198;g26ba8707d3e_0_1394"/>
            <p:cNvSpPr/>
            <p:nvPr/>
          </p:nvSpPr>
          <p:spPr>
            <a:xfrm>
              <a:off x="7369837" y="3079475"/>
              <a:ext cx="1776600" cy="133500"/>
            </a:xfrm>
            <a:prstGeom prst="rect">
              <a:avLst/>
            </a:prstGeom>
            <a:solidFill>
              <a:srgbClr val="08563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99" name="Google Shape;199;g26ba8707d3e_0_1394"/>
            <p:cNvGrpSpPr/>
            <p:nvPr/>
          </p:nvGrpSpPr>
          <p:grpSpPr>
            <a:xfrm rot="10800000">
              <a:off x="7328221" y="3079467"/>
              <a:ext cx="92400" cy="411825"/>
              <a:chOff x="2070100" y="2563700"/>
              <a:chExt cx="92400" cy="411825"/>
            </a:xfrm>
          </p:grpSpPr>
          <p:cxnSp>
            <p:nvCxnSpPr>
              <p:cNvPr id="200" name="Google Shape;200;g26ba8707d3e_0_1394"/>
              <p:cNvCxnSpPr/>
              <p:nvPr/>
            </p:nvCxnSpPr>
            <p:spPr>
              <a:xfrm>
                <a:off x="2116300" y="2616125"/>
                <a:ext cx="0" cy="359400"/>
              </a:xfrm>
              <a:prstGeom prst="straightConnector1">
                <a:avLst/>
              </a:prstGeom>
              <a:noFill/>
              <a:ln cap="flat" cmpd="sng" w="9525">
                <a:solidFill>
                  <a:srgbClr val="000000"/>
                </a:solidFill>
                <a:prstDash val="solid"/>
                <a:round/>
                <a:headEnd len="sm" w="sm" type="none"/>
                <a:tailEnd len="sm" w="sm" type="none"/>
              </a:ln>
            </p:spPr>
          </p:cxnSp>
          <p:sp>
            <p:nvSpPr>
              <p:cNvPr id="201" name="Google Shape;201;g26ba8707d3e_0_1394"/>
              <p:cNvSpPr/>
              <p:nvPr/>
            </p:nvSpPr>
            <p:spPr>
              <a:xfrm>
                <a:off x="2070100" y="2563700"/>
                <a:ext cx="92400" cy="92400"/>
              </a:xfrm>
              <a:prstGeom prst="ellipse">
                <a:avLst/>
              </a:prstGeom>
              <a:solidFill>
                <a:srgbClr val="00000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02" name="Google Shape;202;g26ba8707d3e_0_1394"/>
            <p:cNvSpPr txBox="1"/>
            <p:nvPr/>
          </p:nvSpPr>
          <p:spPr>
            <a:xfrm>
              <a:off x="7003996" y="2702596"/>
              <a:ext cx="745800" cy="3714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00"/>
                </a:spcAft>
                <a:buClr>
                  <a:srgbClr val="000000"/>
                </a:buClr>
                <a:buSzPts val="1600"/>
                <a:buFont typeface="Arial"/>
                <a:buNone/>
              </a:pPr>
              <a:r>
                <a:t/>
              </a:r>
              <a:endParaRPr b="1" i="0" sz="1600" u="none" cap="none" strike="noStrike">
                <a:solidFill>
                  <a:srgbClr val="000000"/>
                </a:solidFill>
                <a:latin typeface="Roboto"/>
                <a:ea typeface="Roboto"/>
                <a:cs typeface="Roboto"/>
                <a:sym typeface="Roboto"/>
              </a:endParaRPr>
            </a:p>
          </p:txBody>
        </p:sp>
        <p:sp>
          <p:nvSpPr>
            <p:cNvPr id="203" name="Google Shape;203;g26ba8707d3e_0_1394"/>
            <p:cNvSpPr txBox="1"/>
            <p:nvPr/>
          </p:nvSpPr>
          <p:spPr>
            <a:xfrm>
              <a:off x="7256967" y="3503002"/>
              <a:ext cx="1683000" cy="9438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100"/>
                <a:buFont typeface="Arial"/>
                <a:buNone/>
              </a:pPr>
              <a:r>
                <a:rPr b="1" i="0" lang="en-US" sz="1400" u="none" cap="none" strike="noStrike">
                  <a:solidFill>
                    <a:srgbClr val="000000"/>
                  </a:solidFill>
                  <a:latin typeface="Roboto"/>
                  <a:ea typeface="Roboto"/>
                  <a:cs typeface="Roboto"/>
                  <a:sym typeface="Roboto"/>
                </a:rPr>
                <a:t>Repayment</a:t>
              </a:r>
              <a:endParaRPr b="1" i="0" sz="1400" u="none" cap="none" strike="noStrike">
                <a:solidFill>
                  <a:srgbClr val="000000"/>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100"/>
                <a:buFont typeface="Arial"/>
                <a:buNone/>
              </a:pPr>
              <a:r>
                <a:t/>
              </a:r>
              <a:endParaRPr b="1" i="0" sz="1100" u="none" cap="none" strike="noStrike">
                <a:solidFill>
                  <a:srgbClr val="000000"/>
                </a:solidFill>
                <a:latin typeface="Roboto"/>
                <a:ea typeface="Roboto"/>
                <a:cs typeface="Roboto"/>
                <a:sym typeface="Roboto"/>
              </a:endParaRPr>
            </a:p>
            <a:p>
              <a:pPr indent="0" lvl="0" marL="0" marR="0" rtl="0" algn="l">
                <a:lnSpc>
                  <a:spcPct val="100000"/>
                </a:lnSpc>
                <a:spcBef>
                  <a:spcPts val="0"/>
                </a:spcBef>
                <a:spcAft>
                  <a:spcPts val="2100"/>
                </a:spcAft>
                <a:buClr>
                  <a:srgbClr val="000000"/>
                </a:buClr>
                <a:buSzPts val="1100"/>
                <a:buFont typeface="Arial"/>
                <a:buNone/>
              </a:pPr>
              <a:r>
                <a:t/>
              </a:r>
              <a:endParaRPr b="1" i="0" sz="1100" u="none" cap="none" strike="noStrike">
                <a:solidFill>
                  <a:srgbClr val="000000"/>
                </a:solidFill>
                <a:latin typeface="Roboto"/>
                <a:ea typeface="Roboto"/>
                <a:cs typeface="Roboto"/>
                <a:sym typeface="Roboto"/>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g26ba8707d3e_0_1441"/>
          <p:cNvSpPr txBox="1"/>
          <p:nvPr>
            <p:ph type="title"/>
          </p:nvPr>
        </p:nvSpPr>
        <p:spPr>
          <a:xfrm>
            <a:off x="1572425" y="1027820"/>
            <a:ext cx="9605700" cy="598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Managing Assets</a:t>
            </a:r>
            <a:endParaRPr/>
          </a:p>
        </p:txBody>
      </p:sp>
      <p:sp>
        <p:nvSpPr>
          <p:cNvPr id="209" name="Google Shape;209;g26ba8707d3e_0_1441"/>
          <p:cNvSpPr txBox="1"/>
          <p:nvPr>
            <p:ph idx="1" type="body"/>
          </p:nvPr>
        </p:nvSpPr>
        <p:spPr>
          <a:xfrm>
            <a:off x="549207" y="2155500"/>
            <a:ext cx="10397700" cy="4228500"/>
          </a:xfrm>
          <a:prstGeom prst="rect">
            <a:avLst/>
          </a:prstGeom>
          <a:noFill/>
          <a:ln>
            <a:noFill/>
          </a:ln>
        </p:spPr>
        <p:txBody>
          <a:bodyPr anchorCtr="0" anchor="t" bIns="45700" lIns="91425" spcFirstLastPara="1" rIns="91425" wrap="square" tIns="45700">
            <a:normAutofit/>
          </a:bodyPr>
          <a:lstStyle/>
          <a:p>
            <a:pPr indent="-342900" lvl="0" marL="457200" rtl="0" algn="l">
              <a:lnSpc>
                <a:spcPct val="120000"/>
              </a:lnSpc>
              <a:spcBef>
                <a:spcPts val="1000"/>
              </a:spcBef>
              <a:spcAft>
                <a:spcPts val="0"/>
              </a:spcAft>
              <a:buSzPts val="1800"/>
              <a:buChar char="•"/>
            </a:pPr>
            <a:r>
              <a:rPr lang="en-US"/>
              <a:t>Your family’s Bank Board is responsible for managing the assets in your bank, your family bank founder should explain what those assets are.</a:t>
            </a:r>
            <a:endParaRPr/>
          </a:p>
          <a:p>
            <a:pPr indent="-342900" lvl="0" marL="457200" rtl="0" algn="l">
              <a:lnSpc>
                <a:spcPct val="120000"/>
              </a:lnSpc>
              <a:spcBef>
                <a:spcPts val="1000"/>
              </a:spcBef>
              <a:spcAft>
                <a:spcPts val="0"/>
              </a:spcAft>
              <a:buSzPts val="1800"/>
              <a:buChar char="•"/>
            </a:pPr>
            <a:r>
              <a:rPr lang="en-US"/>
              <a:t>Work with professionals to do the following (but educate yourself along the way! You set the example for financial literacy in the family):</a:t>
            </a:r>
            <a:endParaRPr/>
          </a:p>
          <a:p>
            <a:pPr indent="-342900" lvl="1" marL="914400" rtl="0" algn="l">
              <a:lnSpc>
                <a:spcPct val="120000"/>
              </a:lnSpc>
              <a:spcBef>
                <a:spcPts val="1000"/>
              </a:spcBef>
              <a:spcAft>
                <a:spcPts val="0"/>
              </a:spcAft>
              <a:buSzPts val="1800"/>
              <a:buChar char="•"/>
            </a:pPr>
            <a:r>
              <a:rPr lang="en-US"/>
              <a:t>Monitor the performance of existing assets</a:t>
            </a:r>
            <a:endParaRPr/>
          </a:p>
          <a:p>
            <a:pPr indent="-342900" lvl="1" marL="914400" rtl="0" algn="l">
              <a:lnSpc>
                <a:spcPct val="120000"/>
              </a:lnSpc>
              <a:spcBef>
                <a:spcPts val="1000"/>
              </a:spcBef>
              <a:spcAft>
                <a:spcPts val="0"/>
              </a:spcAft>
              <a:buSzPts val="1800"/>
              <a:buChar char="•"/>
            </a:pPr>
            <a:r>
              <a:rPr lang="en-US"/>
              <a:t>Review the strategy of the Bank’s portfolio — are the funds being used in accordance with the goals of the Trust and your family’s values? Is the level of risk acceptable?</a:t>
            </a:r>
            <a:endParaRPr/>
          </a:p>
          <a:p>
            <a:pPr indent="-342900" lvl="1" marL="914400" rtl="0" algn="l">
              <a:lnSpc>
                <a:spcPct val="120000"/>
              </a:lnSpc>
              <a:spcBef>
                <a:spcPts val="1000"/>
              </a:spcBef>
              <a:spcAft>
                <a:spcPts val="0"/>
              </a:spcAft>
              <a:buSzPts val="1800"/>
              <a:buChar char="•"/>
            </a:pPr>
            <a:r>
              <a:rPr lang="en-US"/>
              <a:t>Are whole life insurance policies being taken out on family members? If not, discuss the possibility of doing so</a:t>
            </a:r>
            <a:endParaRPr/>
          </a:p>
          <a:p>
            <a:pPr indent="0" lvl="0" marL="0" rtl="0" algn="l">
              <a:lnSpc>
                <a:spcPct val="120000"/>
              </a:lnSpc>
              <a:spcBef>
                <a:spcPts val="1000"/>
              </a:spcBef>
              <a:spcAft>
                <a:spcPts val="0"/>
              </a:spcAft>
              <a:buSzPts val="180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g2c34b553d59_0_11"/>
          <p:cNvSpPr txBox="1"/>
          <p:nvPr>
            <p:ph type="title"/>
          </p:nvPr>
        </p:nvSpPr>
        <p:spPr>
          <a:xfrm>
            <a:off x="1572425" y="1027820"/>
            <a:ext cx="9605700" cy="598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Educating Family on Finance</a:t>
            </a:r>
            <a:endParaRPr/>
          </a:p>
        </p:txBody>
      </p:sp>
      <p:sp>
        <p:nvSpPr>
          <p:cNvPr id="215" name="Google Shape;215;g2c34b553d59_0_11"/>
          <p:cNvSpPr txBox="1"/>
          <p:nvPr>
            <p:ph idx="1" type="body"/>
          </p:nvPr>
        </p:nvSpPr>
        <p:spPr>
          <a:xfrm>
            <a:off x="549207" y="2155500"/>
            <a:ext cx="10397700" cy="4228500"/>
          </a:xfrm>
          <a:prstGeom prst="rect">
            <a:avLst/>
          </a:prstGeom>
          <a:noFill/>
          <a:ln>
            <a:noFill/>
          </a:ln>
        </p:spPr>
        <p:txBody>
          <a:bodyPr anchorCtr="0" anchor="t" bIns="45700" lIns="91425" spcFirstLastPara="1" rIns="91425" wrap="square" tIns="45700">
            <a:normAutofit/>
          </a:bodyPr>
          <a:lstStyle/>
          <a:p>
            <a:pPr indent="-342900" lvl="0" marL="457200" rtl="0" algn="l">
              <a:lnSpc>
                <a:spcPct val="120000"/>
              </a:lnSpc>
              <a:spcBef>
                <a:spcPts val="1000"/>
              </a:spcBef>
              <a:spcAft>
                <a:spcPts val="0"/>
              </a:spcAft>
              <a:buSzPts val="1800"/>
              <a:buChar char="•"/>
            </a:pPr>
            <a:r>
              <a:rPr lang="en-US"/>
              <a:t>Your roles with respect to education:</a:t>
            </a:r>
            <a:endParaRPr/>
          </a:p>
          <a:p>
            <a:pPr indent="-342900" lvl="1" marL="914400" rtl="0" algn="l">
              <a:lnSpc>
                <a:spcPct val="120000"/>
              </a:lnSpc>
              <a:spcBef>
                <a:spcPts val="1000"/>
              </a:spcBef>
              <a:spcAft>
                <a:spcPts val="0"/>
              </a:spcAft>
              <a:buSzPts val="1800"/>
              <a:buChar char="•"/>
            </a:pPr>
            <a:r>
              <a:rPr lang="en-US"/>
              <a:t>Helping the family understand the role of The Family Bank — what can it be used for, what wouldn’t be appropriate — but help them to not be afraid of it</a:t>
            </a:r>
            <a:endParaRPr/>
          </a:p>
          <a:p>
            <a:pPr indent="-342900" lvl="1" marL="914400" rtl="0" algn="l">
              <a:lnSpc>
                <a:spcPct val="120000"/>
              </a:lnSpc>
              <a:spcBef>
                <a:spcPts val="1000"/>
              </a:spcBef>
              <a:spcAft>
                <a:spcPts val="0"/>
              </a:spcAft>
              <a:buSzPts val="1800"/>
              <a:buChar char="•"/>
            </a:pPr>
            <a:r>
              <a:rPr lang="en-US"/>
              <a:t>Creating educational experiences for the rising generation</a:t>
            </a:r>
            <a:endParaRPr/>
          </a:p>
          <a:p>
            <a:pPr indent="-342900" lvl="1" marL="914400" rtl="0" algn="l">
              <a:lnSpc>
                <a:spcPct val="120000"/>
              </a:lnSpc>
              <a:spcBef>
                <a:spcPts val="1000"/>
              </a:spcBef>
              <a:spcAft>
                <a:spcPts val="0"/>
              </a:spcAft>
              <a:buSzPts val="1800"/>
              <a:buChar char="•"/>
            </a:pPr>
            <a:r>
              <a:rPr lang="en-US"/>
              <a:t>Teaching family members of all ages sound financial principles </a:t>
            </a:r>
            <a:endParaRPr/>
          </a:p>
          <a:p>
            <a:pPr indent="-342900" lvl="1" marL="914400" rtl="0" algn="l">
              <a:lnSpc>
                <a:spcPct val="120000"/>
              </a:lnSpc>
              <a:spcBef>
                <a:spcPts val="1000"/>
              </a:spcBef>
              <a:spcAft>
                <a:spcPts val="0"/>
              </a:spcAft>
              <a:buSzPts val="1800"/>
              <a:buChar char="•"/>
            </a:pPr>
            <a:r>
              <a:rPr lang="en-US"/>
              <a:t>Invite family members to participate in and observe bank meetings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g26ba8707d3e_0_1446"/>
          <p:cNvSpPr txBox="1"/>
          <p:nvPr>
            <p:ph type="title"/>
          </p:nvPr>
        </p:nvSpPr>
        <p:spPr>
          <a:xfrm>
            <a:off x="1572425" y="1027820"/>
            <a:ext cx="9605700" cy="598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Use your charter!</a:t>
            </a:r>
            <a:endParaRPr/>
          </a:p>
        </p:txBody>
      </p:sp>
      <p:sp>
        <p:nvSpPr>
          <p:cNvPr id="221" name="Google Shape;221;g26ba8707d3e_0_1446"/>
          <p:cNvSpPr txBox="1"/>
          <p:nvPr>
            <p:ph idx="1" type="body"/>
          </p:nvPr>
        </p:nvSpPr>
        <p:spPr>
          <a:xfrm>
            <a:off x="549207" y="2155500"/>
            <a:ext cx="10397700" cy="4228500"/>
          </a:xfrm>
          <a:prstGeom prst="rect">
            <a:avLst/>
          </a:prstGeom>
          <a:noFill/>
          <a:ln>
            <a:noFill/>
          </a:ln>
        </p:spPr>
        <p:txBody>
          <a:bodyPr anchorCtr="0" anchor="t" bIns="45700" lIns="91425" spcFirstLastPara="1" rIns="91425" wrap="square" tIns="45700">
            <a:normAutofit/>
          </a:bodyPr>
          <a:lstStyle/>
          <a:p>
            <a:pPr indent="-342900" lvl="0" marL="457200" rtl="0" algn="l">
              <a:lnSpc>
                <a:spcPct val="120000"/>
              </a:lnSpc>
              <a:spcBef>
                <a:spcPts val="1000"/>
              </a:spcBef>
              <a:spcAft>
                <a:spcPts val="0"/>
              </a:spcAft>
              <a:buSzPts val="1800"/>
              <a:buChar char="•"/>
            </a:pPr>
            <a:r>
              <a:rPr lang="en-US"/>
              <a:t>Your charter contains all the details of your responsibilities and explains what you can and can’t do. </a:t>
            </a:r>
            <a:endParaRPr/>
          </a:p>
          <a:p>
            <a:pPr indent="-342900" lvl="0" marL="457200" rtl="0" algn="l">
              <a:lnSpc>
                <a:spcPct val="120000"/>
              </a:lnSpc>
              <a:spcBef>
                <a:spcPts val="1000"/>
              </a:spcBef>
              <a:spcAft>
                <a:spcPts val="0"/>
              </a:spcAft>
              <a:buSzPts val="1800"/>
              <a:buChar char="•"/>
            </a:pPr>
            <a:r>
              <a:rPr lang="en-US"/>
              <a:t>When you have questions about how to proceed, check your charter for clarification. It is your first resource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g26baa95d180_0_0"/>
          <p:cNvSpPr txBox="1"/>
          <p:nvPr>
            <p:ph type="title"/>
          </p:nvPr>
        </p:nvSpPr>
        <p:spPr>
          <a:xfrm>
            <a:off x="1572425" y="1027820"/>
            <a:ext cx="9605700" cy="598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Communication With Family Members  </a:t>
            </a:r>
            <a:endParaRPr/>
          </a:p>
        </p:txBody>
      </p:sp>
      <p:sp>
        <p:nvSpPr>
          <p:cNvPr id="227" name="Google Shape;227;g26baa95d180_0_0"/>
          <p:cNvSpPr txBox="1"/>
          <p:nvPr>
            <p:ph idx="1" type="body"/>
          </p:nvPr>
        </p:nvSpPr>
        <p:spPr>
          <a:xfrm>
            <a:off x="549207" y="2155500"/>
            <a:ext cx="10397700" cy="4228500"/>
          </a:xfrm>
          <a:prstGeom prst="rect">
            <a:avLst/>
          </a:prstGeom>
          <a:noFill/>
          <a:ln>
            <a:noFill/>
          </a:ln>
        </p:spPr>
        <p:txBody>
          <a:bodyPr anchorCtr="0" anchor="t" bIns="45700" lIns="91425" spcFirstLastPara="1" rIns="91425" wrap="square" tIns="45700">
            <a:normAutofit/>
          </a:bodyPr>
          <a:lstStyle/>
          <a:p>
            <a:pPr indent="-342900" lvl="0" marL="457200" rtl="0" algn="l">
              <a:lnSpc>
                <a:spcPct val="120000"/>
              </a:lnSpc>
              <a:spcBef>
                <a:spcPts val="1000"/>
              </a:spcBef>
              <a:spcAft>
                <a:spcPts val="0"/>
              </a:spcAft>
              <a:buSzPts val="1800"/>
              <a:buChar char="•"/>
            </a:pPr>
            <a:r>
              <a:rPr lang="en-US"/>
              <a:t>Family councils: meetings to discuss any family topics including family bank matters </a:t>
            </a:r>
            <a:endParaRPr/>
          </a:p>
          <a:p>
            <a:pPr indent="-342900" lvl="0" marL="457200" rtl="0" algn="l">
              <a:lnSpc>
                <a:spcPct val="120000"/>
              </a:lnSpc>
              <a:spcBef>
                <a:spcPts val="1000"/>
              </a:spcBef>
              <a:spcAft>
                <a:spcPts val="0"/>
              </a:spcAft>
              <a:buSzPts val="1800"/>
              <a:buChar char="•"/>
            </a:pPr>
            <a:r>
              <a:rPr lang="en-US"/>
              <a:t>Board meetings: a regular meeting where the board makes decisions </a:t>
            </a:r>
            <a:endParaRPr/>
          </a:p>
          <a:p>
            <a:pPr indent="-342900" lvl="0" marL="457200" rtl="0" algn="l">
              <a:lnSpc>
                <a:spcPct val="120000"/>
              </a:lnSpc>
              <a:spcBef>
                <a:spcPts val="1000"/>
              </a:spcBef>
              <a:spcAft>
                <a:spcPts val="0"/>
              </a:spcAft>
              <a:buSzPts val="1800"/>
              <a:buChar char="•"/>
            </a:pPr>
            <a:r>
              <a:rPr lang="en-US"/>
              <a:t>Loan applications: a meeting with the board and a loan applicant to discuss the loan</a:t>
            </a:r>
            <a:endParaRPr/>
          </a:p>
          <a:p>
            <a:pPr indent="-342900" lvl="0" marL="457200" rtl="0" algn="l">
              <a:lnSpc>
                <a:spcPct val="120000"/>
              </a:lnSpc>
              <a:spcBef>
                <a:spcPts val="1000"/>
              </a:spcBef>
              <a:spcAft>
                <a:spcPts val="0"/>
              </a:spcAft>
              <a:buSzPts val="1800"/>
              <a:buChar char="•"/>
            </a:pPr>
            <a:r>
              <a:rPr lang="en-US"/>
              <a:t>Mentor coordination: meetings to council together about a borrower and how to help them</a:t>
            </a:r>
            <a:endParaRPr/>
          </a:p>
          <a:p>
            <a:pPr indent="-342900" lvl="0" marL="457200" rtl="0" algn="l">
              <a:lnSpc>
                <a:spcPct val="120000"/>
              </a:lnSpc>
              <a:spcBef>
                <a:spcPts val="1000"/>
              </a:spcBef>
              <a:spcAft>
                <a:spcPts val="0"/>
              </a:spcAft>
              <a:buSzPts val="1800"/>
              <a:buChar char="•"/>
            </a:pPr>
            <a:r>
              <a:rPr lang="en-US"/>
              <a:t>Quarterly update emails: an email update of any family bank news and the bank’s performance</a:t>
            </a:r>
            <a:endParaRPr/>
          </a:p>
          <a:p>
            <a:pPr indent="-342900" lvl="0" marL="457200" rtl="0" algn="l">
              <a:lnSpc>
                <a:spcPct val="120000"/>
              </a:lnSpc>
              <a:spcBef>
                <a:spcPts val="1000"/>
              </a:spcBef>
              <a:spcAft>
                <a:spcPts val="0"/>
              </a:spcAft>
              <a:buSzPts val="1800"/>
              <a:buChar char="•"/>
            </a:pPr>
            <a:r>
              <a:rPr lang="en-US"/>
              <a:t>Yearly report: an overview of the bank’s operations for the year. </a:t>
            </a:r>
            <a:endParaRPr/>
          </a:p>
          <a:p>
            <a:pPr indent="-342900" lvl="0" marL="457200" rtl="0" algn="l">
              <a:lnSpc>
                <a:spcPct val="120000"/>
              </a:lnSpc>
              <a:spcBef>
                <a:spcPts val="1000"/>
              </a:spcBef>
              <a:spcAft>
                <a:spcPts val="0"/>
              </a:spcAft>
              <a:buSzPts val="1800"/>
              <a:buChar char="•"/>
            </a:pPr>
            <a:r>
              <a:rPr lang="en-US"/>
              <a:t>Family event: representing the family bank at family functions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g2c5e11ae8ee_0_26"/>
          <p:cNvSpPr txBox="1"/>
          <p:nvPr>
            <p:ph type="title"/>
          </p:nvPr>
        </p:nvSpPr>
        <p:spPr>
          <a:xfrm>
            <a:off x="1572425" y="1027820"/>
            <a:ext cx="9605700" cy="598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Terms of Service/Choosing New Bank Board Members  </a:t>
            </a:r>
            <a:endParaRPr/>
          </a:p>
        </p:txBody>
      </p:sp>
      <p:sp>
        <p:nvSpPr>
          <p:cNvPr id="233" name="Google Shape;233;g2c5e11ae8ee_0_26"/>
          <p:cNvSpPr txBox="1"/>
          <p:nvPr>
            <p:ph idx="1" type="body"/>
          </p:nvPr>
        </p:nvSpPr>
        <p:spPr>
          <a:xfrm>
            <a:off x="549207" y="2155500"/>
            <a:ext cx="10397700" cy="4228500"/>
          </a:xfrm>
          <a:prstGeom prst="rect">
            <a:avLst/>
          </a:prstGeom>
          <a:noFill/>
          <a:ln>
            <a:noFill/>
          </a:ln>
        </p:spPr>
        <p:txBody>
          <a:bodyPr anchorCtr="0" anchor="t" bIns="45700" lIns="91425" spcFirstLastPara="1" rIns="91425" wrap="square" tIns="45700">
            <a:normAutofit lnSpcReduction="20000"/>
          </a:bodyPr>
          <a:lstStyle/>
          <a:p>
            <a:pPr indent="-342900" lvl="0" marL="457200" rtl="0" algn="l">
              <a:lnSpc>
                <a:spcPct val="120000"/>
              </a:lnSpc>
              <a:spcBef>
                <a:spcPts val="1000"/>
              </a:spcBef>
              <a:spcAft>
                <a:spcPts val="0"/>
              </a:spcAft>
              <a:buSzPts val="1800"/>
              <a:buChar char="•"/>
            </a:pPr>
            <a:r>
              <a:rPr lang="en-US"/>
              <a:t>Your charter may tell you that board members are supposed to rotate in their roles. Learn those guidelines and follow them</a:t>
            </a:r>
            <a:endParaRPr/>
          </a:p>
          <a:p>
            <a:pPr indent="-342900" lvl="0" marL="457200" rtl="0" algn="l">
              <a:lnSpc>
                <a:spcPct val="120000"/>
              </a:lnSpc>
              <a:spcBef>
                <a:spcPts val="1000"/>
              </a:spcBef>
              <a:spcAft>
                <a:spcPts val="0"/>
              </a:spcAft>
              <a:buSzPts val="1800"/>
              <a:buChar char="•"/>
            </a:pPr>
            <a:r>
              <a:rPr lang="en-US"/>
              <a:t>If your trust doesn’t specify how long board members serve, you as board members can choose-- Do you want a rotation of the Bank Board? Will Board members have specified terms of service? Some things to consider:</a:t>
            </a:r>
            <a:endParaRPr/>
          </a:p>
          <a:p>
            <a:pPr indent="-342900" lvl="1" marL="914400" rtl="0" algn="l">
              <a:lnSpc>
                <a:spcPct val="120000"/>
              </a:lnSpc>
              <a:spcBef>
                <a:spcPts val="1000"/>
              </a:spcBef>
              <a:spcAft>
                <a:spcPts val="0"/>
              </a:spcAft>
              <a:buSzPts val="1800"/>
              <a:buChar char="•"/>
            </a:pPr>
            <a:r>
              <a:rPr lang="en-US">
                <a:solidFill>
                  <a:srgbClr val="0E9453"/>
                </a:solidFill>
              </a:rPr>
              <a:t>Pros of rotation:</a:t>
            </a:r>
            <a:r>
              <a:rPr lang="en-US"/>
              <a:t> Rotation gives more family members the chance to gain financial, administrative, and leadership skills that come with Bank Board service</a:t>
            </a:r>
            <a:endParaRPr/>
          </a:p>
          <a:p>
            <a:pPr indent="-342900" lvl="1" marL="914400" rtl="0" algn="l">
              <a:lnSpc>
                <a:spcPct val="120000"/>
              </a:lnSpc>
              <a:spcBef>
                <a:spcPts val="1000"/>
              </a:spcBef>
              <a:spcAft>
                <a:spcPts val="0"/>
              </a:spcAft>
              <a:buSzPts val="1800"/>
              <a:buChar char="•"/>
            </a:pPr>
            <a:r>
              <a:rPr lang="en-US">
                <a:solidFill>
                  <a:srgbClr val="CC0000"/>
                </a:solidFill>
              </a:rPr>
              <a:t>Cons of rotation:</a:t>
            </a:r>
            <a:r>
              <a:rPr lang="en-US"/>
              <a:t> Bank Board members get better at their jobs the longer they serve. Sometimes the family needs really good expertise during times of crisis and can’t afford to train new members.</a:t>
            </a:r>
            <a:endParaRPr/>
          </a:p>
          <a:p>
            <a:pPr indent="-342900" lvl="1" marL="914400" rtl="0" algn="l">
              <a:lnSpc>
                <a:spcPct val="120000"/>
              </a:lnSpc>
              <a:spcBef>
                <a:spcPts val="1000"/>
              </a:spcBef>
              <a:spcAft>
                <a:spcPts val="0"/>
              </a:spcAft>
              <a:buSzPts val="1800"/>
              <a:buChar char="•"/>
            </a:pPr>
            <a:r>
              <a:rPr lang="en-US">
                <a:solidFill>
                  <a:srgbClr val="0E9453"/>
                </a:solidFill>
              </a:rPr>
              <a:t>Pros of set term lengths:</a:t>
            </a:r>
            <a:r>
              <a:rPr lang="en-US"/>
              <a:t> Board members know what they’re signing up for</a:t>
            </a:r>
            <a:endParaRPr/>
          </a:p>
          <a:p>
            <a:pPr indent="-342900" lvl="1" marL="914400" rtl="0" algn="l">
              <a:lnSpc>
                <a:spcPct val="120000"/>
              </a:lnSpc>
              <a:spcBef>
                <a:spcPts val="1000"/>
              </a:spcBef>
              <a:spcAft>
                <a:spcPts val="0"/>
              </a:spcAft>
              <a:buSzPts val="1800"/>
              <a:buChar char="•"/>
            </a:pPr>
            <a:r>
              <a:rPr lang="en-US">
                <a:solidFill>
                  <a:srgbClr val="CC0000"/>
                </a:solidFill>
              </a:rPr>
              <a:t>Cons of set term lengths:</a:t>
            </a:r>
            <a:r>
              <a:rPr lang="en-US"/>
              <a:t> Some Board members may be just getting good at their jobs when they’re released while others are already burned out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g2c5e11ae8ee_0_31"/>
          <p:cNvSpPr txBox="1"/>
          <p:nvPr>
            <p:ph type="title"/>
          </p:nvPr>
        </p:nvSpPr>
        <p:spPr>
          <a:xfrm>
            <a:off x="1572425" y="1027820"/>
            <a:ext cx="9605700" cy="598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Terms of Service/Choosing New Bank Board Members  </a:t>
            </a:r>
            <a:endParaRPr/>
          </a:p>
        </p:txBody>
      </p:sp>
      <p:sp>
        <p:nvSpPr>
          <p:cNvPr id="239" name="Google Shape;239;g2c5e11ae8ee_0_31"/>
          <p:cNvSpPr txBox="1"/>
          <p:nvPr>
            <p:ph idx="1" type="body"/>
          </p:nvPr>
        </p:nvSpPr>
        <p:spPr>
          <a:xfrm>
            <a:off x="549207" y="2155500"/>
            <a:ext cx="10397700" cy="4228500"/>
          </a:xfrm>
          <a:prstGeom prst="rect">
            <a:avLst/>
          </a:prstGeom>
          <a:noFill/>
          <a:ln>
            <a:noFill/>
          </a:ln>
        </p:spPr>
        <p:txBody>
          <a:bodyPr anchorCtr="0" anchor="t" bIns="45700" lIns="91425" spcFirstLastPara="1" rIns="91425" wrap="square" tIns="45700">
            <a:normAutofit/>
          </a:bodyPr>
          <a:lstStyle/>
          <a:p>
            <a:pPr indent="-342900" lvl="0" marL="457200" rtl="0" algn="l">
              <a:lnSpc>
                <a:spcPct val="120000"/>
              </a:lnSpc>
              <a:spcBef>
                <a:spcPts val="1000"/>
              </a:spcBef>
              <a:spcAft>
                <a:spcPts val="0"/>
              </a:spcAft>
              <a:buSzPts val="1800"/>
              <a:buChar char="•"/>
            </a:pPr>
            <a:r>
              <a:rPr lang="en-US"/>
              <a:t>If your charter doesn’t specify how to choose new members, here are some ideas to find new board members:</a:t>
            </a:r>
            <a:endParaRPr/>
          </a:p>
          <a:p>
            <a:pPr indent="-342900" lvl="1" marL="914400" rtl="0" algn="l">
              <a:lnSpc>
                <a:spcPct val="120000"/>
              </a:lnSpc>
              <a:spcBef>
                <a:spcPts val="1000"/>
              </a:spcBef>
              <a:spcAft>
                <a:spcPts val="0"/>
              </a:spcAft>
              <a:buSzPts val="1800"/>
              <a:buChar char="•"/>
            </a:pPr>
            <a:r>
              <a:rPr lang="en-US"/>
              <a:t>Have a signup sheet for family members to volunteer to be on the Bank Board</a:t>
            </a:r>
            <a:endParaRPr/>
          </a:p>
          <a:p>
            <a:pPr indent="-342900" lvl="1" marL="914400" rtl="0" algn="l">
              <a:lnSpc>
                <a:spcPct val="120000"/>
              </a:lnSpc>
              <a:spcBef>
                <a:spcPts val="1000"/>
              </a:spcBef>
              <a:spcAft>
                <a:spcPts val="0"/>
              </a:spcAft>
              <a:buSzPts val="1800"/>
              <a:buChar char="•"/>
            </a:pPr>
            <a:r>
              <a:rPr lang="en-US"/>
              <a:t>Keep track of different eligible family members, their willingness to serve on the Board, and what they bring to the table; consider their education/experience, aptitude for leadership, finance, and strategy, and how responsible they are in all areas of their lives.</a:t>
            </a:r>
            <a:endParaRPr/>
          </a:p>
          <a:p>
            <a:pPr indent="-342900" lvl="1" marL="914400" rtl="0" algn="l">
              <a:lnSpc>
                <a:spcPct val="120000"/>
              </a:lnSpc>
              <a:spcBef>
                <a:spcPts val="1000"/>
              </a:spcBef>
              <a:spcAft>
                <a:spcPts val="0"/>
              </a:spcAft>
              <a:buSzPts val="1800"/>
              <a:buChar char="•"/>
            </a:pPr>
            <a:r>
              <a:rPr lang="en-US"/>
              <a:t>A simple rotation of eligible adults in the family, based on random selection or on names in alphabetical order, could allow diverse perspectives to be considered.</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g2c5e11ae8ee_0_16"/>
          <p:cNvSpPr txBox="1"/>
          <p:nvPr>
            <p:ph type="title"/>
          </p:nvPr>
        </p:nvSpPr>
        <p:spPr>
          <a:xfrm>
            <a:off x="1572425" y="1027820"/>
            <a:ext cx="9605700" cy="598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Committees Within the Bank Board</a:t>
            </a:r>
            <a:endParaRPr/>
          </a:p>
        </p:txBody>
      </p:sp>
      <p:sp>
        <p:nvSpPr>
          <p:cNvPr id="245" name="Google Shape;245;g2c5e11ae8ee_0_16"/>
          <p:cNvSpPr txBox="1"/>
          <p:nvPr>
            <p:ph idx="1" type="body"/>
          </p:nvPr>
        </p:nvSpPr>
        <p:spPr>
          <a:xfrm>
            <a:off x="549207" y="2155500"/>
            <a:ext cx="10397700" cy="4228500"/>
          </a:xfrm>
          <a:prstGeom prst="rect">
            <a:avLst/>
          </a:prstGeom>
          <a:noFill/>
          <a:ln>
            <a:noFill/>
          </a:ln>
        </p:spPr>
        <p:txBody>
          <a:bodyPr anchorCtr="0" anchor="t" bIns="45700" lIns="91425" spcFirstLastPara="1" rIns="91425" wrap="square" tIns="45700">
            <a:normAutofit lnSpcReduction="10000"/>
          </a:bodyPr>
          <a:lstStyle/>
          <a:p>
            <a:pPr indent="-342900" lvl="0" marL="457200" rtl="0" algn="l">
              <a:lnSpc>
                <a:spcPct val="120000"/>
              </a:lnSpc>
              <a:spcBef>
                <a:spcPts val="1000"/>
              </a:spcBef>
              <a:spcAft>
                <a:spcPts val="0"/>
              </a:spcAft>
              <a:buSzPts val="1800"/>
              <a:buChar char="•"/>
            </a:pPr>
            <a:r>
              <a:rPr lang="en-US"/>
              <a:t>If your charter does not specify any committees, you may want to start some. </a:t>
            </a:r>
            <a:endParaRPr/>
          </a:p>
          <a:p>
            <a:pPr indent="-342900" lvl="0" marL="457200" rtl="0" algn="l">
              <a:lnSpc>
                <a:spcPct val="120000"/>
              </a:lnSpc>
              <a:spcBef>
                <a:spcPts val="1000"/>
              </a:spcBef>
              <a:spcAft>
                <a:spcPts val="0"/>
              </a:spcAft>
              <a:buSzPts val="1800"/>
              <a:buChar char="•"/>
            </a:pPr>
            <a:r>
              <a:rPr lang="en-US"/>
              <a:t>Committees can help your Bank Board use its time most effectively. </a:t>
            </a:r>
            <a:endParaRPr/>
          </a:p>
          <a:p>
            <a:pPr indent="-342900" lvl="0" marL="457200" rtl="0" algn="l">
              <a:lnSpc>
                <a:spcPct val="120000"/>
              </a:lnSpc>
              <a:spcBef>
                <a:spcPts val="1000"/>
              </a:spcBef>
              <a:spcAft>
                <a:spcPts val="0"/>
              </a:spcAft>
              <a:buSzPts val="1800"/>
              <a:buChar char="•"/>
            </a:pPr>
            <a:r>
              <a:rPr lang="en-US"/>
              <a:t>Decisions to make:</a:t>
            </a:r>
            <a:endParaRPr/>
          </a:p>
          <a:p>
            <a:pPr indent="-342900" lvl="1" marL="914400" rtl="0" algn="l">
              <a:lnSpc>
                <a:spcPct val="120000"/>
              </a:lnSpc>
              <a:spcBef>
                <a:spcPts val="1000"/>
              </a:spcBef>
              <a:spcAft>
                <a:spcPts val="0"/>
              </a:spcAft>
              <a:buSzPts val="1800"/>
              <a:buChar char="•"/>
            </a:pPr>
            <a:r>
              <a:rPr lang="en-US"/>
              <a:t>How many committees you create, and what types: which areas of the Bank Board’s responsibility need more focused time?</a:t>
            </a:r>
            <a:endParaRPr/>
          </a:p>
          <a:p>
            <a:pPr indent="-342900" lvl="1" marL="914400" rtl="0" algn="l">
              <a:lnSpc>
                <a:spcPct val="120000"/>
              </a:lnSpc>
              <a:spcBef>
                <a:spcPts val="1000"/>
              </a:spcBef>
              <a:spcAft>
                <a:spcPts val="0"/>
              </a:spcAft>
              <a:buSzPts val="1800"/>
              <a:buChar char="•"/>
            </a:pPr>
            <a:r>
              <a:rPr lang="en-US"/>
              <a:t>How often they meet: will they meet regularly or are they called as-needed?</a:t>
            </a:r>
            <a:endParaRPr/>
          </a:p>
          <a:p>
            <a:pPr indent="-342900" lvl="1" marL="914400" rtl="0" algn="l">
              <a:lnSpc>
                <a:spcPct val="120000"/>
              </a:lnSpc>
              <a:spcBef>
                <a:spcPts val="1000"/>
              </a:spcBef>
              <a:spcAft>
                <a:spcPts val="0"/>
              </a:spcAft>
              <a:buSzPts val="1800"/>
              <a:buChar char="•"/>
            </a:pPr>
            <a:r>
              <a:rPr lang="en-US"/>
              <a:t>Which Bank Board members sit on which committee? Consider both the members’ formal education and career experience as well as their natural aptitudes</a:t>
            </a:r>
            <a:endParaRPr/>
          </a:p>
          <a:p>
            <a:pPr indent="-342900" lvl="1" marL="914400" rtl="0" algn="l">
              <a:lnSpc>
                <a:spcPct val="120000"/>
              </a:lnSpc>
              <a:spcBef>
                <a:spcPts val="1000"/>
              </a:spcBef>
              <a:spcAft>
                <a:spcPts val="0"/>
              </a:spcAft>
              <a:buSzPts val="1800"/>
              <a:buChar char="•"/>
            </a:pPr>
            <a:r>
              <a:rPr lang="en-US"/>
              <a:t>Will Board members double-cover? I.e. will the same person be on two committees?</a:t>
            </a:r>
            <a:endParaRPr/>
          </a:p>
          <a:p>
            <a:pPr indent="-342900" lvl="1" marL="914400" rtl="0" algn="l">
              <a:lnSpc>
                <a:spcPct val="120000"/>
              </a:lnSpc>
              <a:spcBef>
                <a:spcPts val="1000"/>
              </a:spcBef>
              <a:spcAft>
                <a:spcPts val="0"/>
              </a:spcAft>
              <a:buSzPts val="1800"/>
              <a:buChar char="•"/>
            </a:pPr>
            <a:r>
              <a:rPr lang="en-US"/>
              <a:t>Who will head each committee? Will the committee head be a rotating position?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g2c5e11ae8ee_0_21"/>
          <p:cNvSpPr txBox="1"/>
          <p:nvPr>
            <p:ph type="title"/>
          </p:nvPr>
        </p:nvSpPr>
        <p:spPr>
          <a:xfrm>
            <a:off x="1572425" y="1027820"/>
            <a:ext cx="9605700" cy="598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Committees Within the Bank Board</a:t>
            </a:r>
            <a:endParaRPr/>
          </a:p>
        </p:txBody>
      </p:sp>
      <p:sp>
        <p:nvSpPr>
          <p:cNvPr id="251" name="Google Shape;251;g2c5e11ae8ee_0_21"/>
          <p:cNvSpPr txBox="1"/>
          <p:nvPr>
            <p:ph idx="1" type="body"/>
          </p:nvPr>
        </p:nvSpPr>
        <p:spPr>
          <a:xfrm>
            <a:off x="549207" y="2155500"/>
            <a:ext cx="10397700" cy="4228500"/>
          </a:xfrm>
          <a:prstGeom prst="rect">
            <a:avLst/>
          </a:prstGeom>
          <a:noFill/>
          <a:ln>
            <a:noFill/>
          </a:ln>
        </p:spPr>
        <p:txBody>
          <a:bodyPr anchorCtr="0" anchor="t" bIns="45700" lIns="91425" spcFirstLastPara="1" rIns="91425" wrap="square" tIns="45700">
            <a:normAutofit/>
          </a:bodyPr>
          <a:lstStyle/>
          <a:p>
            <a:pPr indent="-342900" lvl="0" marL="457200" rtl="0" algn="l">
              <a:lnSpc>
                <a:spcPct val="120000"/>
              </a:lnSpc>
              <a:spcBef>
                <a:spcPts val="1000"/>
              </a:spcBef>
              <a:spcAft>
                <a:spcPts val="0"/>
              </a:spcAft>
              <a:buSzPts val="1800"/>
              <a:buChar char="•"/>
            </a:pPr>
            <a:r>
              <a:rPr lang="en-US"/>
              <a:t>Common types of Bank Board committees:</a:t>
            </a:r>
            <a:endParaRPr/>
          </a:p>
          <a:p>
            <a:pPr indent="-342900" lvl="1" marL="914400" rtl="0" algn="l">
              <a:lnSpc>
                <a:spcPct val="120000"/>
              </a:lnSpc>
              <a:spcBef>
                <a:spcPts val="1000"/>
              </a:spcBef>
              <a:spcAft>
                <a:spcPts val="0"/>
              </a:spcAft>
              <a:buSzPts val="1800"/>
              <a:buChar char="•"/>
            </a:pPr>
            <a:r>
              <a:rPr lang="en-US"/>
              <a:t>Loan committee: Oversees the loan review and approval process and decides where to allocate funds</a:t>
            </a:r>
            <a:endParaRPr/>
          </a:p>
          <a:p>
            <a:pPr indent="-342900" lvl="1" marL="914400" rtl="0" algn="l">
              <a:lnSpc>
                <a:spcPct val="120000"/>
              </a:lnSpc>
              <a:spcBef>
                <a:spcPts val="1000"/>
              </a:spcBef>
              <a:spcAft>
                <a:spcPts val="0"/>
              </a:spcAft>
              <a:buSzPts val="1800"/>
              <a:buChar char="•"/>
            </a:pPr>
            <a:r>
              <a:rPr lang="en-US"/>
              <a:t>Investment committee: Evaluates the health of existing assets and makes decisions about new investments to make</a:t>
            </a:r>
            <a:endParaRPr/>
          </a:p>
          <a:p>
            <a:pPr indent="-342900" lvl="1" marL="914400" rtl="0" algn="l">
              <a:lnSpc>
                <a:spcPct val="120000"/>
              </a:lnSpc>
              <a:spcBef>
                <a:spcPts val="1000"/>
              </a:spcBef>
              <a:spcAft>
                <a:spcPts val="0"/>
              </a:spcAft>
              <a:buSzPts val="1800"/>
              <a:buChar char="•"/>
            </a:pPr>
            <a:r>
              <a:rPr lang="en-US"/>
              <a:t>Nominating committee: Scouts the family for financial and strategic talent and chooses new members for the Bank Board, other committees, and other Family Bank administrative roles. </a:t>
            </a:r>
            <a:endParaRPr/>
          </a:p>
          <a:p>
            <a:pPr indent="-342900" lvl="2" marL="1371600" rtl="0" algn="l">
              <a:lnSpc>
                <a:spcPct val="120000"/>
              </a:lnSpc>
              <a:spcBef>
                <a:spcPts val="1000"/>
              </a:spcBef>
              <a:spcAft>
                <a:spcPts val="0"/>
              </a:spcAft>
              <a:buSzPts val="1800"/>
              <a:buChar char="•"/>
            </a:pPr>
            <a:r>
              <a:rPr lang="en-US"/>
              <a:t>This committee is more likely to be assembled on an as-needed basis</a:t>
            </a:r>
            <a:endParaRPr/>
          </a:p>
          <a:p>
            <a:pPr indent="-342900" lvl="2" marL="1371600" rtl="0" algn="l">
              <a:lnSpc>
                <a:spcPct val="120000"/>
              </a:lnSpc>
              <a:spcBef>
                <a:spcPts val="1000"/>
              </a:spcBef>
              <a:spcAft>
                <a:spcPts val="0"/>
              </a:spcAft>
              <a:buSzPts val="1800"/>
              <a:buChar char="•"/>
            </a:pPr>
            <a:r>
              <a:rPr lang="en-US"/>
              <a:t>This could include representatives from different sides of the family, i.e. different children of the Family Bank’s founder, to help evaluate all family members’ eligibility for Bank Board service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56" name="Shape 256"/>
        <p:cNvGrpSpPr/>
        <p:nvPr/>
      </p:nvGrpSpPr>
      <p:grpSpPr>
        <a:xfrm>
          <a:off x="0" y="0"/>
          <a:ext cx="0" cy="0"/>
          <a:chOff x="0" y="0"/>
          <a:chExt cx="0" cy="0"/>
        </a:xfrm>
      </p:grpSpPr>
      <p:sp>
        <p:nvSpPr>
          <p:cNvPr id="257" name="Google Shape;257;g26a8e4219ac_0_0"/>
          <p:cNvSpPr/>
          <p:nvPr/>
        </p:nvSpPr>
        <p:spPr>
          <a:xfrm>
            <a:off x="303" y="0"/>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58" name="Google Shape;258;g26a8e4219ac_0_0"/>
          <p:cNvSpPr/>
          <p:nvPr/>
        </p:nvSpPr>
        <p:spPr>
          <a:xfrm>
            <a:off x="0" y="-2"/>
            <a:ext cx="4062000"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59" name="Google Shape;259;g26a8e4219ac_0_0"/>
          <p:cNvSpPr txBox="1"/>
          <p:nvPr>
            <p:ph type="title"/>
          </p:nvPr>
        </p:nvSpPr>
        <p:spPr>
          <a:xfrm>
            <a:off x="849683" y="1240076"/>
            <a:ext cx="2727900" cy="45846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FF"/>
              </a:buClr>
              <a:buSzPts val="3200"/>
              <a:buFont typeface="Gill Sans"/>
              <a:buNone/>
            </a:pPr>
            <a:r>
              <a:rPr lang="en-US">
                <a:solidFill>
                  <a:srgbClr val="FFFFFF"/>
                </a:solidFill>
              </a:rPr>
              <a:t>NEXT STEPS</a:t>
            </a:r>
            <a:endParaRPr/>
          </a:p>
        </p:txBody>
      </p:sp>
      <p:sp>
        <p:nvSpPr>
          <p:cNvPr id="260" name="Google Shape;260;g26a8e4219ac_0_0"/>
          <p:cNvSpPr txBox="1"/>
          <p:nvPr>
            <p:ph idx="1" type="body"/>
          </p:nvPr>
        </p:nvSpPr>
        <p:spPr>
          <a:xfrm>
            <a:off x="4498069" y="449527"/>
            <a:ext cx="6034800" cy="4916400"/>
          </a:xfrm>
          <a:prstGeom prst="rect">
            <a:avLst/>
          </a:prstGeom>
          <a:noFill/>
          <a:ln>
            <a:noFill/>
          </a:ln>
        </p:spPr>
        <p:txBody>
          <a:bodyPr anchorCtr="0" anchor="t" bIns="45700" lIns="91425" spcFirstLastPara="1" rIns="91425" wrap="square" tIns="45700">
            <a:noAutofit/>
          </a:bodyPr>
          <a:lstStyle/>
          <a:p>
            <a:pPr indent="-347916" lvl="0" marL="457200" rtl="0" algn="l">
              <a:lnSpc>
                <a:spcPct val="190000"/>
              </a:lnSpc>
              <a:spcBef>
                <a:spcPts val="0"/>
              </a:spcBef>
              <a:spcAft>
                <a:spcPts val="0"/>
              </a:spcAft>
              <a:buSzPts val="1879"/>
              <a:buChar char="•"/>
            </a:pPr>
            <a:r>
              <a:rPr lang="en-US" sz="1879">
                <a:extLst>
                  <a:ext uri="http://customooxmlschemas.google.com/">
                    <go:slidesCustomData xmlns:go="http://customooxmlschemas.google.com/" textRoundtripDataId="2"/>
                  </a:ext>
                </a:extLst>
              </a:rPr>
              <a:t>Review your charter to make sure you’re solid on your roles as a Bank Board member</a:t>
            </a:r>
            <a:endParaRPr sz="1879"/>
          </a:p>
          <a:p>
            <a:pPr indent="-347916" lvl="0" marL="457200" rtl="0" algn="l">
              <a:lnSpc>
                <a:spcPct val="190000"/>
              </a:lnSpc>
              <a:spcBef>
                <a:spcPts val="0"/>
              </a:spcBef>
              <a:spcAft>
                <a:spcPts val="0"/>
              </a:spcAft>
              <a:buSzPts val="1879"/>
              <a:buChar char="•"/>
            </a:pPr>
            <a:r>
              <a:rPr lang="en-US" sz="1879"/>
              <a:t>Read the “Education on Loans/Grants/Gifts” presentation</a:t>
            </a:r>
            <a:endParaRPr sz="1879"/>
          </a:p>
          <a:p>
            <a:pPr indent="0" lvl="0" marL="0" rtl="0" algn="l">
              <a:lnSpc>
                <a:spcPct val="190000"/>
              </a:lnSpc>
              <a:spcBef>
                <a:spcPts val="0"/>
              </a:spcBef>
              <a:spcAft>
                <a:spcPts val="0"/>
              </a:spcAft>
              <a:buSzPts val="1800"/>
              <a:buNone/>
            </a:pPr>
            <a:r>
              <a:t/>
            </a:r>
            <a:endParaRPr sz="1879"/>
          </a:p>
          <a:p>
            <a:pPr indent="0" lvl="0" marL="0" rtl="0" algn="l">
              <a:lnSpc>
                <a:spcPct val="110000"/>
              </a:lnSpc>
              <a:spcBef>
                <a:spcPts val="1000"/>
              </a:spcBef>
              <a:spcAft>
                <a:spcPts val="0"/>
              </a:spcAft>
              <a:buSzPts val="1400"/>
              <a:buNone/>
            </a:pPr>
            <a:r>
              <a:t/>
            </a:r>
            <a:endParaRPr sz="1679"/>
          </a:p>
        </p:txBody>
      </p:sp>
    </p:spTree>
  </p:cSld>
  <p:clrMapOvr>
    <a:masterClrMapping/>
  </p:clrMapOvr>
</p:sld>
</file>

<file path=ppt/theme/theme1.xml><?xml version="1.0" encoding="utf-8"?>
<a:theme xmlns:a="http://schemas.openxmlformats.org/drawingml/2006/main" xmlns:r="http://schemas.openxmlformats.org/officeDocument/2006/relationships" name="Gallery">
  <a:themeElements>
    <a:clrScheme name="Gree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Gallery">
  <a:themeElements>
    <a:clrScheme name="Gree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2023-05-18T19:37:54Z</dcterms:created>
  <dc:creator>John Nebeker</dc:creator>
</cp:coreProperties>
</file>